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6" r:id="rId6"/>
  </p:sldMasterIdLst>
  <p:notesMasterIdLst>
    <p:notesMasterId r:id="rId42"/>
  </p:notesMasterIdLst>
  <p:sldIdLst>
    <p:sldId id="325" r:id="rId7"/>
    <p:sldId id="300" r:id="rId8"/>
    <p:sldId id="309" r:id="rId9"/>
    <p:sldId id="311" r:id="rId10"/>
    <p:sldId id="312" r:id="rId11"/>
    <p:sldId id="310" r:id="rId12"/>
    <p:sldId id="257" r:id="rId13"/>
    <p:sldId id="305" r:id="rId14"/>
    <p:sldId id="259" r:id="rId15"/>
    <p:sldId id="301" r:id="rId16"/>
    <p:sldId id="313" r:id="rId17"/>
    <p:sldId id="314" r:id="rId18"/>
    <p:sldId id="265" r:id="rId19"/>
    <p:sldId id="266" r:id="rId20"/>
    <p:sldId id="267" r:id="rId21"/>
    <p:sldId id="268" r:id="rId22"/>
    <p:sldId id="269" r:id="rId23"/>
    <p:sldId id="270" r:id="rId24"/>
    <p:sldId id="330" r:id="rId25"/>
    <p:sldId id="329" r:id="rId26"/>
    <p:sldId id="326" r:id="rId27"/>
    <p:sldId id="327" r:id="rId28"/>
    <p:sldId id="302" r:id="rId29"/>
    <p:sldId id="303" r:id="rId30"/>
    <p:sldId id="304" r:id="rId31"/>
    <p:sldId id="307" r:id="rId32"/>
    <p:sldId id="315" r:id="rId33"/>
    <p:sldId id="317" r:id="rId34"/>
    <p:sldId id="322" r:id="rId35"/>
    <p:sldId id="328" r:id="rId36"/>
    <p:sldId id="333" r:id="rId37"/>
    <p:sldId id="334" r:id="rId38"/>
    <p:sldId id="335" r:id="rId39"/>
    <p:sldId id="336" r:id="rId40"/>
    <p:sldId id="332"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C45"/>
    <a:srgbClr val="FFD966"/>
    <a:srgbClr val="F86036"/>
    <a:srgbClr val="C7EAF1"/>
    <a:srgbClr val="93D7E5"/>
    <a:srgbClr val="7DD0E0"/>
    <a:srgbClr val="00A0AF"/>
    <a:srgbClr val="FDC4B5"/>
    <a:srgbClr val="FEEBE6"/>
    <a:srgbClr val="01E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0074" autoAdjust="0"/>
  </p:normalViewPr>
  <p:slideViewPr>
    <p:cSldViewPr snapToGrid="0">
      <p:cViewPr varScale="1">
        <p:scale>
          <a:sx n="58" d="100"/>
          <a:sy n="58" d="100"/>
        </p:scale>
        <p:origin x="1098" y="4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160717500728"/>
          <c:y val="0.15469773221901606"/>
          <c:w val="0.41907745949444297"/>
          <c:h val="0.73283314121589549"/>
        </c:manualLayout>
      </c:layout>
      <c:pieChart>
        <c:varyColors val="1"/>
        <c:ser>
          <c:idx val="0"/>
          <c:order val="0"/>
          <c:tx>
            <c:strRef>
              <c:f>Sheet1!$B$1</c:f>
              <c:strCache>
                <c:ptCount val="1"/>
                <c:pt idx="0">
                  <c:v>Percentage</c:v>
                </c:pt>
              </c:strCache>
            </c:strRef>
          </c:tx>
          <c:dPt>
            <c:idx val="0"/>
            <c:bubble3D val="0"/>
            <c:explosion val="7"/>
            <c:spPr>
              <a:solidFill>
                <a:schemeClr val="accent6"/>
              </a:solidFill>
              <a:ln w="19050">
                <a:solidFill>
                  <a:schemeClr val="lt1"/>
                </a:solidFill>
              </a:ln>
              <a:effectLst/>
            </c:spPr>
            <c:extLst>
              <c:ext xmlns:c16="http://schemas.microsoft.com/office/drawing/2014/chart" uri="{C3380CC4-5D6E-409C-BE32-E72D297353CC}">
                <c16:uniqueId val="{00000003-E549-4FBB-8A93-156A391F13E4}"/>
              </c:ext>
            </c:extLst>
          </c:dPt>
          <c:dPt>
            <c:idx val="1"/>
            <c:bubble3D val="0"/>
            <c:explosion val="5"/>
            <c:spPr>
              <a:solidFill>
                <a:schemeClr val="accent5"/>
              </a:solidFill>
              <a:ln w="19050">
                <a:solidFill>
                  <a:schemeClr val="lt1"/>
                </a:solidFill>
              </a:ln>
              <a:effectLst/>
            </c:spPr>
            <c:extLst>
              <c:ext xmlns:c16="http://schemas.microsoft.com/office/drawing/2014/chart" uri="{C3380CC4-5D6E-409C-BE32-E72D297353CC}">
                <c16:uniqueId val="{00000001-E549-4FBB-8A93-156A391F13E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2-E549-4FBB-8A93-156A391F13E4}"/>
              </c:ext>
            </c:extLst>
          </c:dPt>
          <c:dPt>
            <c:idx val="3"/>
            <c:bubble3D val="0"/>
            <c:explosion val="5"/>
            <c:spPr>
              <a:solidFill>
                <a:schemeClr val="accent6">
                  <a:lumMod val="60000"/>
                </a:schemeClr>
              </a:solidFill>
              <a:ln w="19050">
                <a:solidFill>
                  <a:schemeClr val="lt1"/>
                </a:solidFill>
              </a:ln>
              <a:effectLst/>
            </c:spPr>
            <c:extLst>
              <c:ext xmlns:c16="http://schemas.microsoft.com/office/drawing/2014/chart" uri="{C3380CC4-5D6E-409C-BE32-E72D297353CC}">
                <c16:uniqueId val="{00000007-F22F-401F-B534-C3265FFBBA4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F22F-401F-B534-C3265FFBBA4C}"/>
              </c:ext>
            </c:extLst>
          </c:dPt>
          <c:dPt>
            <c:idx val="5"/>
            <c:bubble3D val="0"/>
            <c:explosion val="5"/>
            <c:spPr>
              <a:solidFill>
                <a:schemeClr val="accent4">
                  <a:lumMod val="60000"/>
                </a:schemeClr>
              </a:solidFill>
              <a:ln w="19050">
                <a:solidFill>
                  <a:schemeClr val="lt1"/>
                </a:solidFill>
              </a:ln>
              <a:effectLst/>
            </c:spPr>
            <c:extLst>
              <c:ext xmlns:c16="http://schemas.microsoft.com/office/drawing/2014/chart" uri="{C3380CC4-5D6E-409C-BE32-E72D297353CC}">
                <c16:uniqueId val="{0000000B-F22F-401F-B534-C3265FFBBA4C}"/>
              </c:ext>
            </c:extLst>
          </c:dPt>
          <c:dLbls>
            <c:dLbl>
              <c:idx val="0"/>
              <c:layout>
                <c:manualLayout>
                  <c:x val="6.43121770609036E-2"/>
                  <c:y val="-6.1349803020888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9-4FBB-8A93-156A391F13E4}"/>
                </c:ext>
              </c:extLst>
            </c:dLbl>
            <c:dLbl>
              <c:idx val="1"/>
              <c:layout>
                <c:manualLayout>
                  <c:x val="-9.3898085345941837E-2"/>
                  <c:y val="3.72387934808028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9-4FBB-8A93-156A391F13E4}"/>
                </c:ext>
              </c:extLst>
            </c:dLbl>
            <c:dLbl>
              <c:idx val="2"/>
              <c:layout>
                <c:manualLayout>
                  <c:x val="-5.5760808699338728E-2"/>
                  <c:y val="-7.489688372141768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49-4FBB-8A93-156A391F13E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White alone</c:v>
                </c:pt>
                <c:pt idx="1">
                  <c:v>Black or African American alone</c:v>
                </c:pt>
                <c:pt idx="2">
                  <c:v>American Indian &amp; Alaska Native alone</c:v>
                </c:pt>
                <c:pt idx="3">
                  <c:v>Asian alone</c:v>
                </c:pt>
                <c:pt idx="4">
                  <c:v>Native Hawaiian and Other Pacific Islander</c:v>
                </c:pt>
                <c:pt idx="5">
                  <c:v>Two or More Races</c:v>
                </c:pt>
              </c:strCache>
            </c:strRef>
          </c:cat>
          <c:val>
            <c:numRef>
              <c:f>Sheet1!$B$2:$B$7</c:f>
              <c:numCache>
                <c:formatCode>General</c:formatCode>
                <c:ptCount val="6"/>
                <c:pt idx="0">
                  <c:v>78.8</c:v>
                </c:pt>
                <c:pt idx="1">
                  <c:v>17.899999999999999</c:v>
                </c:pt>
                <c:pt idx="2" formatCode="0.00%">
                  <c:v>3.0000000000000001E-3</c:v>
                </c:pt>
                <c:pt idx="3">
                  <c:v>1.7</c:v>
                </c:pt>
                <c:pt idx="4">
                  <c:v>0</c:v>
                </c:pt>
                <c:pt idx="5">
                  <c:v>1.2</c:v>
                </c:pt>
              </c:numCache>
            </c:numRef>
          </c:val>
          <c:extLst>
            <c:ext xmlns:c16="http://schemas.microsoft.com/office/drawing/2014/chart" uri="{C3380CC4-5D6E-409C-BE32-E72D297353CC}">
              <c16:uniqueId val="{00000000-E549-4FBB-8A93-156A391F13E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14976123579767778"/>
          <c:w val="0.37798516803013282"/>
          <c:h val="0.6987497365840399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4907992136091"/>
          <c:y val="0.11904937472370693"/>
          <c:w val="0.43566725570936993"/>
          <c:h val="0.76184341651675003"/>
        </c:manualLayout>
      </c:layout>
      <c:doughnutChart>
        <c:varyColors val="1"/>
        <c:ser>
          <c:idx val="0"/>
          <c:order val="0"/>
          <c:tx>
            <c:strRef>
              <c:f>Sheet1!$B$1</c:f>
              <c:strCache>
                <c:ptCount val="1"/>
                <c:pt idx="0">
                  <c:v>Percentage</c:v>
                </c:pt>
              </c:strCache>
            </c:strRef>
          </c:tx>
          <c:explosion val="4"/>
          <c:dPt>
            <c:idx val="0"/>
            <c:bubble3D val="0"/>
            <c:spPr>
              <a:solidFill>
                <a:schemeClr val="accent6"/>
              </a:solidFill>
              <a:ln w="19050">
                <a:solidFill>
                  <a:schemeClr val="lt1"/>
                </a:solidFill>
              </a:ln>
              <a:effectLst/>
            </c:spPr>
            <c:extLst>
              <c:ext xmlns:c16="http://schemas.microsoft.com/office/drawing/2014/chart" uri="{C3380CC4-5D6E-409C-BE32-E72D297353CC}">
                <c16:uniqueId val="{00000003-E549-4FBB-8A93-156A391F13E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E549-4FBB-8A93-156A391F13E4}"/>
              </c:ext>
            </c:extLst>
          </c:dPt>
          <c:dLbls>
            <c:dLbl>
              <c:idx val="0"/>
              <c:layout>
                <c:manualLayout>
                  <c:x val="0.13256644093701414"/>
                  <c:y val="-3.380634345392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9-4FBB-8A93-156A391F13E4}"/>
                </c:ext>
              </c:extLst>
            </c:dLbl>
            <c:dLbl>
              <c:idx val="1"/>
              <c:layout>
                <c:manualLayout>
                  <c:x val="-0.11489939730782198"/>
                  <c:y val="-3.3915143733844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9-4FBB-8A93-156A391F13E4}"/>
                </c:ext>
              </c:extLst>
            </c:dLbl>
            <c:dLbl>
              <c:idx val="2"/>
              <c:layout>
                <c:manualLayout>
                  <c:x val="-5.5760808699338728E-2"/>
                  <c:y val="-7.48968837214176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49-4FBB-8A93-156A391F13E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Hispanic or Latino</c:v>
                </c:pt>
                <c:pt idx="1">
                  <c:v>Not- Hispanic or Latino</c:v>
                </c:pt>
              </c:strCache>
            </c:strRef>
          </c:cat>
          <c:val>
            <c:numRef>
              <c:f>Sheet1!$B$2:$B$3</c:f>
              <c:numCache>
                <c:formatCode>General</c:formatCode>
                <c:ptCount val="2"/>
                <c:pt idx="0">
                  <c:v>69.099999999999994</c:v>
                </c:pt>
                <c:pt idx="1">
                  <c:v>30.9</c:v>
                </c:pt>
              </c:numCache>
            </c:numRef>
          </c:val>
          <c:extLst>
            <c:ext xmlns:c16="http://schemas.microsoft.com/office/drawing/2014/chart" uri="{C3380CC4-5D6E-409C-BE32-E72D297353CC}">
              <c16:uniqueId val="{00000000-E549-4FBB-8A93-156A391F13E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8810230202079376E-4"/>
          <c:y val="0.21327800784880158"/>
          <c:w val="0.2173248214630101"/>
          <c:h val="0.4562004773476732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01D039F-52A4-4456-B74F-B05EB6295D69}" type="datetimeFigureOut">
              <a:rPr lang="en-US" smtClean="0"/>
              <a:t>6/22/2020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37B1E85-34A4-4C5A-A082-8B699300D4F8}" type="slidenum">
              <a:rPr lang="en-US" smtClean="0"/>
              <a:t>‹#›</a:t>
            </a:fld>
            <a:endParaRPr lang="en-US" dirty="0"/>
          </a:p>
        </p:txBody>
      </p:sp>
    </p:spTree>
    <p:extLst>
      <p:ext uri="{BB962C8B-B14F-4D97-AF65-F5344CB8AC3E}">
        <p14:creationId xmlns:p14="http://schemas.microsoft.com/office/powerpoint/2010/main" val="1988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phtracking.cdc.gov/showRbInfantMortalityEnv.ac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air/particulate_matter.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ata.census.gov/cedsci/table?q=miami%20dade%20county%20insurance&amp;g=0500000US12086&amp;tid=ACSST1Y2018.S2701&amp;layer=VT_2018_050_00_PY_D1&amp;vintage=2018&amp;hidePreview=fals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presentation on The Environment and Infant and Maternal Mortality for Health Professionals. </a:t>
            </a:r>
          </a:p>
        </p:txBody>
      </p:sp>
      <p:sp>
        <p:nvSpPr>
          <p:cNvPr id="4" name="Slide Number Placeholder 3"/>
          <p:cNvSpPr>
            <a:spLocks noGrp="1"/>
          </p:cNvSpPr>
          <p:nvPr>
            <p:ph type="sldNum" sz="quarter" idx="5"/>
          </p:nvPr>
        </p:nvSpPr>
        <p:spPr/>
        <p:txBody>
          <a:bodyPr/>
          <a:lstStyle/>
          <a:p>
            <a:fld id="{B37B1E85-34A4-4C5A-A082-8B699300D4F8}" type="slidenum">
              <a:rPr lang="en-US" smtClean="0"/>
              <a:t>1</a:t>
            </a:fld>
            <a:endParaRPr lang="en-US" dirty="0"/>
          </a:p>
        </p:txBody>
      </p:sp>
    </p:spTree>
    <p:extLst>
      <p:ext uri="{BB962C8B-B14F-4D97-AF65-F5344CB8AC3E}">
        <p14:creationId xmlns:p14="http://schemas.microsoft.com/office/powerpoint/2010/main" val="99057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Non-Hispanic populations in Miami-Dade and Florida have higher infant mortality rates compared to Hispanic populations.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210214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causes infant mortality in the first place? What factors should we be concerned about? According to the Centers for Disease Control and Prevention, the top 5 causes of infant death in 2017 were: Birth defects, preterm birth and low birth weight, maternal pregnancy complications, sudden infant death syndrome, and injuries.</a:t>
            </a:r>
          </a:p>
          <a:p>
            <a:r>
              <a:rPr lang="en-US" dirty="0"/>
              <a:t>As you can see, we’ve highlighted preterm birth &amp; low birth weight, maternal pregnancy complications, and sudden infant death syndrome. They will be highlighted throughout the presentation as the environment can play a major role in these outcomes.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329430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this slide has a lot of data. On this slide you’ll find select causes of infant death in Miami-Dade county broken down by race and ethnicity. Similar to previous slides, we find the black and non-Hispanic populations have higher rates of these causes.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325987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maternal mortality? It is the death of a woman during pregnancy, at delivery, or soon thereafter. It is expressed as the number of deaths divided by the total live births in the same period multiplied by 100,000 as seen on the slide.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dirty="0"/>
          </a:p>
        </p:txBody>
      </p:sp>
    </p:spTree>
    <p:extLst>
      <p:ext uri="{BB962C8B-B14F-4D97-AF65-F5344CB8AC3E}">
        <p14:creationId xmlns:p14="http://schemas.microsoft.com/office/powerpoint/2010/main" val="352537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Like infant mortality, it is an indicator for population health. However, it also is a great indicator for overall quality of life. For this we look at the built environment, access and quality of care, as well as socioeconomic factors.</a:t>
            </a:r>
          </a:p>
          <a:p>
            <a:r>
              <a:rPr lang="en-US" dirty="0"/>
              <a:t>On this slide, we see that Miami-Dade and Florida have similar rates. Miami-Dade, however, saw an increase in maternal deaths from 2017 to 2018.</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dirty="0"/>
          </a:p>
        </p:txBody>
      </p:sp>
    </p:spTree>
    <p:extLst>
      <p:ext uri="{BB962C8B-B14F-4D97-AF65-F5344CB8AC3E}">
        <p14:creationId xmlns:p14="http://schemas.microsoft.com/office/powerpoint/2010/main" val="215683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rates, similar to those of infant mortality, differ greatly when broken down by race. Here you’ll find that Black populations are three to four times more likely to experience maternal deaths compared to White populations. As of 2018, the Miami-Dade County Black population had a maternal mortality rate of 34.3 deaths per 100,000 live births, while the White population had a rate of 8.3 deaths per 100,000 live births.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dirty="0"/>
          </a:p>
        </p:txBody>
      </p:sp>
    </p:spTree>
    <p:extLst>
      <p:ext uri="{BB962C8B-B14F-4D97-AF65-F5344CB8AC3E}">
        <p14:creationId xmlns:p14="http://schemas.microsoft.com/office/powerpoint/2010/main" val="90323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a similar pattern when comparing Hispanic and Non-Hispanic groups in Miami-Dade and Florida. While these rates have decreased among Non-Hispanic groups, they are still significantly higher than their Hispanic counterparts.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dirty="0"/>
          </a:p>
        </p:txBody>
      </p:sp>
    </p:spTree>
    <p:extLst>
      <p:ext uri="{BB962C8B-B14F-4D97-AF65-F5344CB8AC3E}">
        <p14:creationId xmlns:p14="http://schemas.microsoft.com/office/powerpoint/2010/main" val="1071783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causes of Maternal Mortality? The top causes are hemorrhage, infection or sepsis, embolisms, and hypertensive disorders. A large percentage of maternal deaths are preventable, making this a great indicator for overall community health.</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dirty="0"/>
          </a:p>
        </p:txBody>
      </p:sp>
    </p:spTree>
    <p:extLst>
      <p:ext uri="{BB962C8B-B14F-4D97-AF65-F5344CB8AC3E}">
        <p14:creationId xmlns:p14="http://schemas.microsoft.com/office/powerpoint/2010/main" val="396791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section of this PowerPoint we will look at the environment and social determinants, data is from the HCSF &amp; FDOH Miami-Dade’s Environmental Public Health Tracking Project.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dirty="0"/>
          </a:p>
        </p:txBody>
      </p:sp>
    </p:spTree>
    <p:extLst>
      <p:ext uri="{BB962C8B-B14F-4D97-AF65-F5344CB8AC3E}">
        <p14:creationId xmlns:p14="http://schemas.microsoft.com/office/powerpoint/2010/main" val="226921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highlight some of the social determinants, we want to take a quick look at preterm births as this indicator will be used for the next few slides. </a:t>
            </a:r>
          </a:p>
          <a:p>
            <a:endParaRPr lang="en-US" dirty="0"/>
          </a:p>
          <a:p>
            <a:r>
              <a:rPr lang="en-US" dirty="0"/>
              <a:t>Preterm births are defined as infants born before the 37</a:t>
            </a:r>
            <a:r>
              <a:rPr lang="en-US" baseline="30000" dirty="0"/>
              <a:t>th</a:t>
            </a:r>
            <a:r>
              <a:rPr lang="en-US" dirty="0"/>
              <a:t> week of gestation. Babies who are born preterm have an increased risk for a variety of health concerns including death, long-term complications, and even neurodevelopmental sequelae. </a:t>
            </a:r>
          </a:p>
          <a:p>
            <a:endParaRPr lang="en-US" dirty="0"/>
          </a:p>
          <a:p>
            <a:r>
              <a:rPr lang="en-US" dirty="0"/>
              <a:t>The top risk factors for pre-term birth leans heavily on the health of the mother. Which looks at her race, age, socioeconomic status, lifestyle, and even BMI.</a:t>
            </a:r>
          </a:p>
        </p:txBody>
      </p:sp>
      <p:sp>
        <p:nvSpPr>
          <p:cNvPr id="4" name="Slide Number Placeholder 3"/>
          <p:cNvSpPr>
            <a:spLocks noGrp="1"/>
          </p:cNvSpPr>
          <p:nvPr>
            <p:ph type="sldNum" sz="quarter" idx="5"/>
          </p:nvPr>
        </p:nvSpPr>
        <p:spPr/>
        <p:txBody>
          <a:bodyPr/>
          <a:lstStyle/>
          <a:p>
            <a:fld id="{B37B1E85-34A4-4C5A-A082-8B699300D4F8}" type="slidenum">
              <a:rPr lang="en-US" smtClean="0"/>
              <a:t>19</a:t>
            </a:fld>
            <a:endParaRPr lang="en-US" dirty="0"/>
          </a:p>
        </p:txBody>
      </p:sp>
    </p:spTree>
    <p:extLst>
      <p:ext uri="{BB962C8B-B14F-4D97-AF65-F5344CB8AC3E}">
        <p14:creationId xmlns:p14="http://schemas.microsoft.com/office/powerpoint/2010/main" val="305663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this presentation we will define infant and maternal mortality, we will then go into their importance and why we should focus on them in our region along with he concerns we have as public health professionals. Next, we will highlight the environment’s role in health and the outcomes that come from it. Lastly, we will identify hot spots where environmental concerns overlap with the infant and maternal mortality rates in Miami-Dade County. </a:t>
            </a:r>
          </a:p>
          <a:p>
            <a:r>
              <a:rPr lang="en-US" sz="1100" dirty="0"/>
              <a:t>At the end of it all, we will review current and future initiatives to address the environmental concerns and mortality stats.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2009512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determinant that we will look at is poverty level. For this, we will be looking at individuals who are living below the 100% marker level which equates to less than ~$12,490/year for a family of 1, or ~21,330 for a family of 3. </a:t>
            </a:r>
            <a:endParaRPr lang="en-US" i="0" dirty="0"/>
          </a:p>
          <a:p>
            <a:endParaRPr lang="en-US" dirty="0"/>
          </a:p>
          <a:p>
            <a:r>
              <a:rPr lang="en-US" dirty="0"/>
              <a:t>Why is poverty important? According to the U.S Department of Health and Human Services, there is a relationship between poverty and socioeconomic status and health outcomes. </a:t>
            </a:r>
          </a:p>
          <a:p>
            <a:r>
              <a:rPr lang="en-US" dirty="0"/>
              <a:t>Unfortunately, these health outcomes may be worse depending on your race or ethnicity, as we’ve seen in previous slides with infant and maternal mortality, and it may be worse with age. There are conditions, like dental cavities, that affect children in poverty more than adults in poverty. </a:t>
            </a:r>
          </a:p>
        </p:txBody>
      </p:sp>
      <p:sp>
        <p:nvSpPr>
          <p:cNvPr id="4" name="Slide Number Placeholder 3"/>
          <p:cNvSpPr>
            <a:spLocks noGrp="1"/>
          </p:cNvSpPr>
          <p:nvPr>
            <p:ph type="sldNum" sz="quarter" idx="5"/>
          </p:nvPr>
        </p:nvSpPr>
        <p:spPr/>
        <p:txBody>
          <a:bodyPr/>
          <a:lstStyle/>
          <a:p>
            <a:fld id="{B37B1E85-34A4-4C5A-A082-8B699300D4F8}" type="slidenum">
              <a:rPr lang="en-US" smtClean="0"/>
              <a:t>20</a:t>
            </a:fld>
            <a:endParaRPr lang="en-US" dirty="0"/>
          </a:p>
        </p:txBody>
      </p:sp>
    </p:spTree>
    <p:extLst>
      <p:ext uri="{BB962C8B-B14F-4D97-AF65-F5344CB8AC3E}">
        <p14:creationId xmlns:p14="http://schemas.microsoft.com/office/powerpoint/2010/main" val="3733202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maps over the next few slides are from the Health Council of South Florida. On this slide, you’ll find a map related to poverty level. We w</a:t>
            </a:r>
            <a:r>
              <a:rPr lang="en-US" sz="1200" kern="1200" dirty="0">
                <a:solidFill>
                  <a:schemeClr val="tx1"/>
                </a:solidFill>
                <a:effectLst/>
                <a:latin typeface="+mn-lt"/>
                <a:ea typeface="+mn-ea"/>
                <a:cs typeface="+mn-cs"/>
              </a:rPr>
              <a:t>anted to determine if there is an association between preterm births and poverty level Miami-Dade. In this map we see that </a:t>
            </a:r>
            <a:r>
              <a:rPr lang="en-US" sz="1200" dirty="0"/>
              <a:t>33039(Homestead), 33032(Princeton/</a:t>
            </a:r>
            <a:r>
              <a:rPr lang="en-US" sz="1200" dirty="0" err="1"/>
              <a:t>Naranja</a:t>
            </a:r>
            <a:r>
              <a:rPr lang="en-US" sz="1200" dirty="0"/>
              <a:t>), and 33033(Homestead) have preterm births rates that are double that of Miami-Dade county and Florida. We also find in this region high percentages of the population living below the poverty line. Even more Interesting, we find that West Perrine &amp; Cutler Bay has about 22% of their live births registered as pre-term, but only 7% of its population living below the poverty level, which is a rate lower than MDC and Florida.</a:t>
            </a:r>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21</a:t>
            </a:fld>
            <a:endParaRPr lang="en-US" dirty="0"/>
          </a:p>
        </p:txBody>
      </p:sp>
    </p:spTree>
    <p:extLst>
      <p:ext uri="{BB962C8B-B14F-4D97-AF65-F5344CB8AC3E}">
        <p14:creationId xmlns:p14="http://schemas.microsoft.com/office/powerpoint/2010/main" val="2786575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 up image of the map that overlaps poverty level and preterm births.</a:t>
            </a:r>
          </a:p>
        </p:txBody>
      </p:sp>
      <p:sp>
        <p:nvSpPr>
          <p:cNvPr id="4" name="Slide Number Placeholder 3"/>
          <p:cNvSpPr>
            <a:spLocks noGrp="1"/>
          </p:cNvSpPr>
          <p:nvPr>
            <p:ph type="sldNum" sz="quarter" idx="5"/>
          </p:nvPr>
        </p:nvSpPr>
        <p:spPr/>
        <p:txBody>
          <a:bodyPr/>
          <a:lstStyle/>
          <a:p>
            <a:fld id="{B37B1E85-34A4-4C5A-A082-8B699300D4F8}" type="slidenum">
              <a:rPr lang="en-US" smtClean="0"/>
              <a:t>22</a:t>
            </a:fld>
            <a:endParaRPr lang="en-US" dirty="0"/>
          </a:p>
        </p:txBody>
      </p:sp>
    </p:spTree>
    <p:extLst>
      <p:ext uri="{BB962C8B-B14F-4D97-AF65-F5344CB8AC3E}">
        <p14:creationId xmlns:p14="http://schemas.microsoft.com/office/powerpoint/2010/main" val="907400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look at Air quality.</a:t>
            </a:r>
          </a:p>
          <a:p>
            <a:r>
              <a:rPr lang="en-US" dirty="0"/>
              <a:t>Remember when we highlighted causes of infant mortality a few slides back? This excerpt from the Centers for Disease Control and prevention highlights how air pollution, in this case, particulate matter of PM10, is associated with post-neonatal deaths</a:t>
            </a:r>
            <a:r>
              <a:rPr lang="en-US" dirty="0">
                <a:hlinkClick r:id="rId3">
                  <a:extLst>
                    <a:ext uri="{A12FA001-AC4F-418D-AE19-62706E023703}">
                      <ahyp:hlinkClr xmlns:ahyp="http://schemas.microsoft.com/office/drawing/2018/hyperlinkcolor" val="tx"/>
                    </a:ext>
                  </a:extLst>
                </a:hlinkClick>
              </a:rPr>
              <a:t>–</a:t>
            </a:r>
            <a:r>
              <a:rPr lang="en-US" dirty="0"/>
              <a:t> more specifically, Sudden Infant Death Syndrome. While this excerpt only highlights one condition, it shows how much of an impact air quality can have on one’s health. PM10, or Particulate Matter 10, of this size are large. This includes matter like dust. </a:t>
            </a:r>
            <a:r>
              <a:rPr lang="en-US" dirty="0">
                <a:hlinkClick r:id="rId3">
                  <a:extLst>
                    <a:ext uri="{A12FA001-AC4F-418D-AE19-62706E023703}">
                      <ahyp:hlinkClr xmlns:ahyp="http://schemas.microsoft.com/office/drawing/2018/hyperlinkcolor" val="tx"/>
                    </a:ext>
                  </a:extLst>
                </a:hlinkClick>
              </a:rPr>
              <a:t>W</a:t>
            </a:r>
            <a:r>
              <a:rPr lang="en-US" dirty="0"/>
              <a:t>hich can cause eye, throat, and lung irritation and complications. </a:t>
            </a:r>
          </a:p>
          <a:p>
            <a:endParaRPr lang="en-US" dirty="0">
              <a:hlinkClick r:id="rId3">
                <a:extLst>
                  <a:ext uri="{A12FA001-AC4F-418D-AE19-62706E023703}">
                    <ahyp:hlinkClr xmlns:ahyp="http://schemas.microsoft.com/office/drawing/2018/hyperlinkcolor" val="tx"/>
                  </a:ext>
                </a:extLst>
              </a:hlinkClick>
            </a:endParaRPr>
          </a:p>
          <a:p>
            <a:r>
              <a:rPr lang="en-US" dirty="0">
                <a:hlinkClick r:id="rId3">
                  <a:extLst>
                    <a:ext uri="{A12FA001-AC4F-418D-AE19-62706E023703}">
                      <ahyp:hlinkClr xmlns:ahyp="http://schemas.microsoft.com/office/drawing/2018/hyperlinkcolor" val="tx"/>
                    </a:ext>
                  </a:extLst>
                </a:hlinkClick>
              </a:rPr>
              <a:t>Q: What other conditions do you think can either be caused by or exacerbated due to poor air quality?</a:t>
            </a:r>
          </a:p>
          <a:p>
            <a:r>
              <a:rPr lang="en-US" dirty="0">
                <a:hlinkClick r:id="rId3">
                  <a:extLst>
                    <a:ext uri="{A12FA001-AC4F-418D-AE19-62706E023703}">
                      <ahyp:hlinkClr xmlns:ahyp="http://schemas.microsoft.com/office/drawing/2018/hyperlinkcolor" val="tx"/>
                    </a:ext>
                  </a:extLst>
                </a:hlinkClick>
              </a:rPr>
              <a:t>A: </a:t>
            </a:r>
          </a:p>
          <a:p>
            <a:r>
              <a:rPr lang="en-US" dirty="0">
                <a:hlinkClick r:id="rId3">
                  <a:extLst>
                    <a:ext uri="{A12FA001-AC4F-418D-AE19-62706E023703}">
                      <ahyp:hlinkClr xmlns:ahyp="http://schemas.microsoft.com/office/drawing/2018/hyperlinkcolor" val="tx"/>
                    </a:ext>
                  </a:extLst>
                </a:hlinkClick>
              </a:rPr>
              <a:t> - Asthma </a:t>
            </a:r>
          </a:p>
          <a:p>
            <a:r>
              <a:rPr lang="en-US" dirty="0">
                <a:hlinkClick r:id="rId3">
                  <a:extLst>
                    <a:ext uri="{A12FA001-AC4F-418D-AE19-62706E023703}">
                      <ahyp:hlinkClr xmlns:ahyp="http://schemas.microsoft.com/office/drawing/2018/hyperlinkcolor" val="tx"/>
                    </a:ext>
                  </a:extLst>
                </a:hlinkClick>
              </a:rPr>
              <a:t>-Heart Disease</a:t>
            </a:r>
          </a:p>
          <a:p>
            <a:r>
              <a:rPr lang="en-US" dirty="0">
                <a:hlinkClick r:id="rId3">
                  <a:extLst>
                    <a:ext uri="{A12FA001-AC4F-418D-AE19-62706E023703}">
                      <ahyp:hlinkClr xmlns:ahyp="http://schemas.microsoft.com/office/drawing/2018/hyperlinkcolor" val="tx"/>
                    </a:ext>
                  </a:extLst>
                </a:hlinkClick>
              </a:rPr>
              <a:t> - COPD</a:t>
            </a:r>
          </a:p>
          <a:p>
            <a:r>
              <a:rPr lang="en-US" dirty="0">
                <a:hlinkClick r:id="rId3">
                  <a:extLst>
                    <a:ext uri="{A12FA001-AC4F-418D-AE19-62706E023703}">
                      <ahyp:hlinkClr xmlns:ahyp="http://schemas.microsoft.com/office/drawing/2018/hyperlinkcolor" val="tx"/>
                    </a:ext>
                  </a:extLst>
                </a:hlinkClick>
              </a:rPr>
              <a:t>- Multiple forms of cancer</a:t>
            </a:r>
          </a:p>
          <a:p>
            <a:endParaRPr lang="en-US" u="none" dirty="0">
              <a:solidFill>
                <a:schemeClr val="bg1"/>
              </a:solidFill>
              <a:hlinkClick r:id="rId3">
                <a:extLst>
                  <a:ext uri="{A12FA001-AC4F-418D-AE19-62706E023703}">
                    <ahyp:hlinkClr xmlns:ahyp="http://schemas.microsoft.com/office/drawing/2018/hyperlinkcolor" val="tx"/>
                  </a:ext>
                </a:extLst>
              </a:hlinkClick>
            </a:endParaRPr>
          </a:p>
          <a:p>
            <a:r>
              <a:rPr lang="en-US" dirty="0">
                <a:hlinkClick r:id="rId3">
                  <a:extLst>
                    <a:ext uri="{A12FA001-AC4F-418D-AE19-62706E023703}">
                      <ahyp:hlinkClr xmlns:ahyp="http://schemas.microsoft.com/office/drawing/2018/hyperlinkcolor" val="tx"/>
                    </a:ext>
                  </a:extLst>
                </a:hlinkClick>
              </a:rPr>
              <a:t>https://ephtracking.cdc.gov/showRbInfantMortalityEnv.action</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23</a:t>
            </a:fld>
            <a:endParaRPr lang="en-US" noProof="0" dirty="0"/>
          </a:p>
        </p:txBody>
      </p:sp>
    </p:spTree>
    <p:extLst>
      <p:ext uri="{BB962C8B-B14F-4D97-AF65-F5344CB8AC3E}">
        <p14:creationId xmlns:p14="http://schemas.microsoft.com/office/powerpoint/2010/main" val="10807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that we’ve looked at PM10, let’s look at PM 2.5, which consists of very fine, small particles that are so small that they enter into very deep areas of your lungs and can also enter your bloodstream. Because of this, they can cause serious health outcomes especially among the most vulnerable and those who have been exposed over long periods of time. As you can see from the slide, powerplants, factories, and motor vehicles are well known for emitting these particles into the air. </a:t>
            </a:r>
            <a:br>
              <a:rPr lang="en-US" sz="1200" dirty="0"/>
            </a:br>
            <a:r>
              <a:rPr lang="en-US" sz="1200" dirty="0"/>
              <a:t> </a:t>
            </a:r>
            <a:r>
              <a:rPr lang="en-US" dirty="0">
                <a:hlinkClick r:id="rId3"/>
              </a:rPr>
              <a:t>https://www.cdc.gov/air/particulate_matter.html</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24</a:t>
            </a:fld>
            <a:endParaRPr lang="en-US" noProof="0" dirty="0"/>
          </a:p>
        </p:txBody>
      </p:sp>
    </p:spTree>
    <p:extLst>
      <p:ext uri="{BB962C8B-B14F-4D97-AF65-F5344CB8AC3E}">
        <p14:creationId xmlns:p14="http://schemas.microsoft.com/office/powerpoint/2010/main" val="502392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looked at emissions and how vehicles contribute, let’s look at roadways with large amounts of traffic that are within the same vicinity of neighborhoods.</a:t>
            </a:r>
          </a:p>
          <a:p>
            <a:r>
              <a:rPr lang="en-US" dirty="0"/>
              <a:t>Q: Why would we want to look at this?</a:t>
            </a:r>
          </a:p>
          <a:p>
            <a:r>
              <a:rPr lang="en-US" dirty="0"/>
              <a:t> A:  Overall air quality for communities</a:t>
            </a:r>
          </a:p>
          <a:p>
            <a:r>
              <a:rPr lang="en-US" dirty="0"/>
              <a:t> - Elongated exposure can be of huge concern meaning local populations may have higher rates of certain health conditions.</a:t>
            </a:r>
          </a:p>
          <a:p>
            <a:endParaRPr lang="en-US" dirty="0"/>
          </a:p>
          <a:p>
            <a:endParaRPr lang="en-US" dirty="0"/>
          </a:p>
          <a:p>
            <a:r>
              <a:rPr lang="en-US" dirty="0"/>
              <a:t>Research done by HCSF found that the </a:t>
            </a:r>
            <a:r>
              <a:rPr lang="en-US" dirty="0" err="1"/>
              <a:t>zipcodes</a:t>
            </a:r>
            <a:r>
              <a:rPr lang="en-US" dirty="0"/>
              <a:t> on the slide have preterm birth rates that are higher than the county AND the state. For instance the </a:t>
            </a:r>
            <a:r>
              <a:rPr lang="en-US" dirty="0" err="1"/>
              <a:t>zipcode</a:t>
            </a:r>
            <a:r>
              <a:rPr lang="en-US" dirty="0"/>
              <a:t> 33033 in Homestead had 18% of their live births registered as preterm. In this same zip code, 31% or close to one-third of the community lives within 500 ft of a congested roadway.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25</a:t>
            </a:fld>
            <a:endParaRPr lang="en-US" noProof="0" dirty="0"/>
          </a:p>
        </p:txBody>
      </p:sp>
    </p:spTree>
    <p:extLst>
      <p:ext uri="{BB962C8B-B14F-4D97-AF65-F5344CB8AC3E}">
        <p14:creationId xmlns:p14="http://schemas.microsoft.com/office/powerpoint/2010/main" val="392585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larger image. As you can see, West Perrine / Cutler Bay, Homestead, and Princeton/</a:t>
            </a:r>
            <a:r>
              <a:rPr lang="en-US" dirty="0" err="1"/>
              <a:t>Naranja</a:t>
            </a:r>
            <a:r>
              <a:rPr lang="en-US" dirty="0"/>
              <a:t> are at the top of this list.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26</a:t>
            </a:fld>
            <a:endParaRPr lang="en-US" noProof="0" dirty="0"/>
          </a:p>
        </p:txBody>
      </p:sp>
    </p:spTree>
    <p:extLst>
      <p:ext uri="{BB962C8B-B14F-4D97-AF65-F5344CB8AC3E}">
        <p14:creationId xmlns:p14="http://schemas.microsoft.com/office/powerpoint/2010/main" val="236959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701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Lastly, we will look at health insurance which has been a hot topic in the U.S for several years due to its public health implications. This excerpt taken from the Institute of Medicine’s </a:t>
            </a:r>
            <a:r>
              <a:rPr lang="en-US" sz="1200" b="0" i="0" kern="1200" dirty="0">
                <a:solidFill>
                  <a:schemeClr val="tx1"/>
                </a:solidFill>
                <a:effectLst/>
                <a:latin typeface="+mn-lt"/>
                <a:ea typeface="+mn-ea"/>
                <a:cs typeface="+mn-cs"/>
              </a:rPr>
              <a:t>Committee on the Consequences of Un-insurance states </a:t>
            </a:r>
            <a:r>
              <a:rPr lang="en-US" sz="1200" b="0" dirty="0"/>
              <a:t>“…if adults who now lack health insurance were to be insured on a stable and ongoing basis, their health status would likely be better than it would be without health insurance, and their risk of dying prematurely would be reduced.”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 Can anyone give a short summary of what they are trying to explain in this excerpt?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 That the lack of insurance factors into one’s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 What role do you think insurance plays in health? What if someone doesn’t have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 Lack of insurance means less doctor’s visits, less continuation of care, less likely to address acute and chronic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As of 2018, 40.8% of births in Miami-Dade were covered by Medicaid and 10% of the births in the region were self-pay. 1% of all births with known prenatal care status didn’t receive any prenatal care. When broken down by race, we find that 0.8 % of White mothers didn’t receive any care compared to 2.1% of Black or African American Mothers.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sz="1200" b="0" kern="1200" dirty="0">
                <a:solidFill>
                  <a:schemeClr val="tx1"/>
                </a:solidFill>
                <a:effectLst/>
                <a:latin typeface="+mn-lt"/>
                <a:ea typeface="+mn-ea"/>
                <a:cs typeface="+mn-cs"/>
              </a:rPr>
              <a:t>Lastly, we see that 79% of births received adequate prenatal care. This is calculated by looking at the </a:t>
            </a:r>
            <a:r>
              <a:rPr lang="en-US" sz="1200" b="0" kern="1200" dirty="0" err="1">
                <a:solidFill>
                  <a:schemeClr val="tx1"/>
                </a:solidFill>
                <a:effectLst/>
                <a:latin typeface="+mn-lt"/>
                <a:ea typeface="+mn-ea"/>
                <a:cs typeface="+mn-cs"/>
              </a:rPr>
              <a:t>Kotelchuck</a:t>
            </a:r>
            <a:r>
              <a:rPr lang="en-US" sz="1200" b="0" kern="1200" dirty="0">
                <a:solidFill>
                  <a:schemeClr val="tx1"/>
                </a:solidFill>
                <a:effectLst/>
                <a:latin typeface="+mn-lt"/>
                <a:ea typeface="+mn-ea"/>
                <a:cs typeface="+mn-cs"/>
              </a:rPr>
              <a:t> index which looks at expected visits versus actual visits during a mother’s pregnancy.  This is important as it gives professionals a snapshot of health care utilization in Miami-Dade.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*More in depth definition from </a:t>
            </a:r>
            <a:r>
              <a:rPr lang="en-US" sz="1200" b="0" kern="1200" dirty="0" err="1">
                <a:solidFill>
                  <a:schemeClr val="tx1"/>
                </a:solidFill>
                <a:effectLst/>
                <a:latin typeface="+mn-lt"/>
                <a:ea typeface="+mn-ea"/>
                <a:cs typeface="+mn-cs"/>
              </a:rPr>
              <a:t>FLHealthCharts</a:t>
            </a:r>
            <a:r>
              <a:rPr lang="en-US" sz="1200" b="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Definition:</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The </a:t>
            </a:r>
            <a:r>
              <a:rPr lang="en-US" sz="1200" b="0" kern="1200" dirty="0" err="1">
                <a:solidFill>
                  <a:schemeClr val="tx1"/>
                </a:solidFill>
                <a:effectLst/>
                <a:latin typeface="+mn-lt"/>
                <a:ea typeface="+mn-ea"/>
                <a:cs typeface="+mn-cs"/>
              </a:rPr>
              <a:t>Kotelchuck</a:t>
            </a:r>
            <a:r>
              <a:rPr lang="en-US" sz="1200" b="0" kern="1200" dirty="0">
                <a:solidFill>
                  <a:schemeClr val="tx1"/>
                </a:solidFill>
                <a:effectLst/>
                <a:latin typeface="+mn-lt"/>
                <a:ea typeface="+mn-ea"/>
                <a:cs typeface="+mn-cs"/>
              </a:rPr>
              <a:t> Index, also called the Adequacy of Prenatal Care Utilization (APNCU) Index, classifies the adequacy of initiation as follows: pregnancy months 1 and 2, months 3 and 4, months 5 and 6, and months 7 to 9. A ratio of observed to expected visits is calculated and grouped into four categories: Inadequate (received less than 50% of expected visits), Intermediate (received 50%-79% of expected visits), Adequate (received 80%-109% of expected visits), Adequate Plus (received 110% or more of expected visits). Mothers with unknown prenatal care are excluded from the denominator in calculating the percentage.</a:t>
            </a:r>
          </a:p>
          <a:p>
            <a:r>
              <a:rPr lang="en-US" sz="1200" b="1" kern="1200" dirty="0">
                <a:solidFill>
                  <a:schemeClr val="tx1"/>
                </a:solidFill>
                <a:effectLst/>
                <a:latin typeface="+mn-lt"/>
                <a:ea typeface="+mn-ea"/>
                <a:cs typeface="+mn-cs"/>
              </a:rPr>
              <a:t>Why do we measure this?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This indicator is a measure of the adequacy of prenatal care provided to a woman by health care providers during the prenatal period. The adequacy of prenatal care utilization index provides a more </a:t>
            </a:r>
            <a:r>
              <a:rPr lang="en-US" sz="1200" b="0" kern="1200" dirty="0" err="1">
                <a:solidFill>
                  <a:schemeClr val="tx1"/>
                </a:solidFill>
                <a:effectLst/>
                <a:latin typeface="+mn-lt"/>
                <a:ea typeface="+mn-ea"/>
                <a:cs typeface="+mn-cs"/>
              </a:rPr>
              <a:t>comprehnsive</a:t>
            </a:r>
            <a:r>
              <a:rPr lang="en-US" sz="1200" b="0" kern="1200" dirty="0">
                <a:solidFill>
                  <a:schemeClr val="tx1"/>
                </a:solidFill>
                <a:effectLst/>
                <a:latin typeface="+mn-lt"/>
                <a:ea typeface="+mn-ea"/>
                <a:cs typeface="+mn-cs"/>
              </a:rPr>
              <a:t> measure of prenatal care utilization than the timing of prenatal care. High-risk pregnant women are likely to have high rates for </a:t>
            </a:r>
            <a:r>
              <a:rPr lang="en-US" sz="1200" b="0" kern="1200" dirty="0" err="1">
                <a:solidFill>
                  <a:schemeClr val="tx1"/>
                </a:solidFill>
                <a:effectLst/>
                <a:latin typeface="+mn-lt"/>
                <a:ea typeface="+mn-ea"/>
                <a:cs typeface="+mn-cs"/>
              </a:rPr>
              <a:t>adequate+plus</a:t>
            </a:r>
            <a:r>
              <a:rPr lang="en-US" sz="1200" b="0" kern="1200" dirty="0">
                <a:solidFill>
                  <a:schemeClr val="tx1"/>
                </a:solidFill>
                <a:effectLst/>
                <a:latin typeface="+mn-lt"/>
                <a:ea typeface="+mn-ea"/>
                <a:cs typeface="+mn-cs"/>
              </a:rPr>
              <a:t> care due to the many visits they receive.</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27</a:t>
            </a:fld>
            <a:endParaRPr lang="en-US" noProof="0" dirty="0"/>
          </a:p>
        </p:txBody>
      </p:sp>
    </p:spTree>
    <p:extLst>
      <p:ext uri="{BB962C8B-B14F-4D97-AF65-F5344CB8AC3E}">
        <p14:creationId xmlns:p14="http://schemas.microsoft.com/office/powerpoint/2010/main" val="2253245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How does insurance coverage look when broken down by race and ethnicity? As you can see there is  a slight variation between race and ethnicity in terms of insurance coverage. </a:t>
            </a:r>
          </a:p>
          <a:p>
            <a:endParaRPr lang="en-US" b="1" dirty="0">
              <a:hlinkClick r:id="rId3"/>
            </a:endParaRPr>
          </a:p>
          <a:p>
            <a:endParaRPr lang="en-US" dirty="0">
              <a:hlinkClick r:id="rId3"/>
            </a:endParaRPr>
          </a:p>
          <a:p>
            <a:r>
              <a:rPr lang="en-US" dirty="0">
                <a:hlinkClick r:id="rId3"/>
              </a:rPr>
              <a:t>https://data.census.gov/cedsci/table?q=miami%20dade%20county%20insurance&amp;g=0500000US12086&amp;tid=ACSST1Y2018.S2701&amp;layer=VT_2018_050_00_PY_D1&amp;vintage=2018&amp;hidePreview=false</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28</a:t>
            </a:fld>
            <a:endParaRPr lang="en-US" noProof="0" dirty="0"/>
          </a:p>
        </p:txBody>
      </p:sp>
    </p:spTree>
    <p:extLst>
      <p:ext uri="{BB962C8B-B14F-4D97-AF65-F5344CB8AC3E}">
        <p14:creationId xmlns:p14="http://schemas.microsoft.com/office/powerpoint/2010/main" val="2897352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looking at pre-term birth, we are focusing on infant mortality in general and if health insurance is associated with its rates. Compared to the previous slides, there are more </a:t>
            </a:r>
            <a:r>
              <a:rPr lang="en-US" dirty="0" err="1"/>
              <a:t>zipcodes</a:t>
            </a:r>
            <a:r>
              <a:rPr lang="en-US" dirty="0"/>
              <a:t> or areas of concern. Miami-Dade County has an infant mortality of 4.9% and an uninsured rate of 18.1. All </a:t>
            </a:r>
            <a:r>
              <a:rPr lang="en-US" dirty="0" err="1"/>
              <a:t>zipcodes</a:t>
            </a:r>
            <a:r>
              <a:rPr lang="en-US" dirty="0"/>
              <a:t> listed exceed both of these rates. West Perrine / Cutler Bay bay has an infant mortality rate of 17.2%, almost 4 times more than MDC, and an </a:t>
            </a:r>
            <a:r>
              <a:rPr lang="en-US" dirty="0" err="1"/>
              <a:t>uninsurance</a:t>
            </a:r>
            <a:r>
              <a:rPr lang="en-US" dirty="0"/>
              <a:t> rate of 19.7.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29</a:t>
            </a:fld>
            <a:endParaRPr lang="en-US" noProof="0" dirty="0"/>
          </a:p>
        </p:txBody>
      </p:sp>
    </p:spTree>
    <p:extLst>
      <p:ext uri="{BB962C8B-B14F-4D97-AF65-F5344CB8AC3E}">
        <p14:creationId xmlns:p14="http://schemas.microsoft.com/office/powerpoint/2010/main" val="322673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Miami-Dade county as a whole. Located in south Florida, Miami-Dade county has a population just over 2.7 million people. The region consists of 34 municipalities including Miami, Homestead, and Florida City.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2963181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zoom in photo of the map.</a:t>
            </a:r>
          </a:p>
        </p:txBody>
      </p:sp>
      <p:sp>
        <p:nvSpPr>
          <p:cNvPr id="4" name="Slide Number Placeholder 3"/>
          <p:cNvSpPr>
            <a:spLocks noGrp="1"/>
          </p:cNvSpPr>
          <p:nvPr>
            <p:ph type="sldNum" sz="quarter" idx="5"/>
          </p:nvPr>
        </p:nvSpPr>
        <p:spPr/>
        <p:txBody>
          <a:bodyPr/>
          <a:lstStyle/>
          <a:p>
            <a:fld id="{B37B1E85-34A4-4C5A-A082-8B699300D4F8}" type="slidenum">
              <a:rPr lang="en-US" smtClean="0"/>
              <a:t>30</a:t>
            </a:fld>
            <a:endParaRPr lang="en-US" dirty="0"/>
          </a:p>
        </p:txBody>
      </p:sp>
    </p:spTree>
    <p:extLst>
      <p:ext uri="{BB962C8B-B14F-4D97-AF65-F5344CB8AC3E}">
        <p14:creationId xmlns:p14="http://schemas.microsoft.com/office/powerpoint/2010/main" val="1853060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information on local resources and services? The Consortium for a Healthier Miami Dade’s website has a map that’s easy to use with all of the following information: </a:t>
            </a:r>
            <a:br>
              <a:rPr lang="en-US" dirty="0"/>
            </a:br>
            <a:r>
              <a:rPr lang="en-US" dirty="0"/>
              <a:t>Behavioral health resources</a:t>
            </a:r>
          </a:p>
          <a:p>
            <a:r>
              <a:rPr lang="en-US" dirty="0"/>
              <a:t>Community based services</a:t>
            </a:r>
          </a:p>
          <a:p>
            <a:r>
              <a:rPr lang="en-US" dirty="0"/>
              <a:t>Daycare</a:t>
            </a:r>
          </a:p>
          <a:p>
            <a:r>
              <a:rPr lang="en-US" dirty="0"/>
              <a:t>Disability resources</a:t>
            </a:r>
          </a:p>
          <a:p>
            <a:r>
              <a:rPr lang="en-US" dirty="0"/>
              <a:t>Domestic Violence Resources</a:t>
            </a:r>
          </a:p>
          <a:p>
            <a:r>
              <a:rPr lang="en-US" dirty="0"/>
              <a:t>Educational Programs</a:t>
            </a:r>
          </a:p>
          <a:p>
            <a:r>
              <a:rPr lang="en-US" dirty="0"/>
              <a:t>Faith Based Organizations</a:t>
            </a:r>
          </a:p>
          <a:p>
            <a:r>
              <a:rPr lang="en-US" dirty="0"/>
              <a:t>Health Programs</a:t>
            </a:r>
          </a:p>
          <a:p>
            <a:r>
              <a:rPr lang="en-US" dirty="0"/>
              <a:t>Parent and Family Support.</a:t>
            </a:r>
          </a:p>
          <a:p>
            <a:r>
              <a:rPr lang="en-US" dirty="0"/>
              <a:t> </a:t>
            </a:r>
          </a:p>
        </p:txBody>
      </p:sp>
      <p:sp>
        <p:nvSpPr>
          <p:cNvPr id="4" name="Slide Number Placeholder 3"/>
          <p:cNvSpPr>
            <a:spLocks noGrp="1"/>
          </p:cNvSpPr>
          <p:nvPr>
            <p:ph type="sldNum" sz="quarter" idx="5"/>
          </p:nvPr>
        </p:nvSpPr>
        <p:spPr/>
        <p:txBody>
          <a:bodyPr/>
          <a:lstStyle/>
          <a:p>
            <a:fld id="{B37B1E85-34A4-4C5A-A082-8B699300D4F8}" type="slidenum">
              <a:rPr lang="en-US" smtClean="0"/>
              <a:t>31</a:t>
            </a:fld>
            <a:endParaRPr lang="en-US" dirty="0"/>
          </a:p>
        </p:txBody>
      </p:sp>
    </p:spTree>
    <p:extLst>
      <p:ext uri="{BB962C8B-B14F-4D97-AF65-F5344CB8AC3E}">
        <p14:creationId xmlns:p14="http://schemas.microsoft.com/office/powerpoint/2010/main" val="393853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544291"/>
            <a:ext cx="5608320" cy="3660458"/>
          </a:xfrm>
        </p:spPr>
        <p:txBody>
          <a:bodyPr/>
          <a:lstStyle/>
          <a:p>
            <a:r>
              <a:rPr lang="en-US" dirty="0"/>
              <a:t>In terms of Demographics, Miami-Dade is about 78.8% White, 17.9 % Black or African American, with smaller populations of Asian, American Indian/Alaska Native, Hawaiian, and two or more races.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423130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ethnicity, 69.1% of the county identifies as being of Hispanic or Latin origin, leaving just over 30% of the population identifying as not Hispanic or </a:t>
            </a:r>
            <a:r>
              <a:rPr lang="en-US" dirty="0" err="1"/>
              <a:t>latinx</a:t>
            </a:r>
            <a:r>
              <a:rPr lang="en-US" dirty="0"/>
              <a:t>.</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152467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looked at demographics, let’s look at infant and maternal mortality.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229622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infant mortality? It is the death of an infant before their first birthday. This is expressed by the number of infant deaths per 1,000 live births in a specific time period – the calculation is here at the bottom of this slide.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121825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this important? Infant mortality is an important marker of the overall health of a society, region, and/or community. It provides scientists and other public health professionals with a snapshot of health. We can look at socioeconomic factors, such as poverty and the education level, we can see if the region has high quality care that is affordable and accessible, and we can determine how equitable health is in the area. </a:t>
            </a:r>
          </a:p>
          <a:p>
            <a:endParaRPr lang="en-US" dirty="0"/>
          </a:p>
          <a:p>
            <a:r>
              <a:rPr lang="en-US" dirty="0"/>
              <a:t>To the right of the slide we have the infant mortality data for the years 2015 to 2018 and we are comparing Miami-Dade to Florida. Overall, we see that Miami-Dade has a lower Infant mortality rate compared to Florida and that the general rates have declined since 2016.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143016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when we break down infant mortality by race we find one of the biggest disparities to date. Black populations within Miami-Dade and Florida are two to three times more likely to experience infant mortality compared to White populations. As you can see, this pattern hasn’t changed in previous years. In Miami-Dade, Black infant mortality spiked in 2016, but has been decreasing since. However, it’s still significantly higher than their White counterparts.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907899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65314" y="2733710"/>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p:nvPr>
        </p:nvSpPr>
        <p:spPr>
          <a:xfrm>
            <a:off x="284206" y="2822836"/>
            <a:ext cx="9260759" cy="1373070"/>
          </a:xfrm>
          <a:prstGeom prst="rect">
            <a:avLst/>
          </a:prstGeom>
        </p:spPr>
        <p:txBody>
          <a:bodyPr>
            <a:normAutofit/>
          </a:bodyPr>
          <a:lstStyle>
            <a:lvl1pPr>
              <a:defRPr sz="5400"/>
            </a:lvl1pPr>
          </a:lstStyle>
          <a:p>
            <a:r>
              <a:rPr lang="en-US" sz="4800" dirty="0">
                <a:latin typeface="Arial Black" panose="020B0A04020102020204" pitchFamily="34" charset="0"/>
              </a:rPr>
              <a:t>Click to edit Master title style</a:t>
            </a:r>
          </a:p>
        </p:txBody>
      </p:sp>
      <p:sp>
        <p:nvSpPr>
          <p:cNvPr id="9" name="Subtitle 2"/>
          <p:cNvSpPr>
            <a:spLocks noGrp="1"/>
          </p:cNvSpPr>
          <p:nvPr>
            <p:ph type="subTitle" idx="1"/>
          </p:nvPr>
        </p:nvSpPr>
        <p:spPr>
          <a:xfrm>
            <a:off x="959722" y="4394039"/>
            <a:ext cx="8479454" cy="1117687"/>
          </a:xfrm>
          <a:prstGeom prst="rect">
            <a:avLst/>
          </a:prstGeom>
        </p:spPr>
        <p:txBody>
          <a:bodyPr/>
          <a:lstStyle>
            <a:lvl1pPr algn="r">
              <a:defRPr>
                <a:solidFill>
                  <a:schemeClr val="bg1"/>
                </a:solidFill>
              </a:defRPr>
            </a:lvl1pPr>
          </a:lstStyle>
          <a:p>
            <a:pPr>
              <a:lnSpc>
                <a:spcPct val="100000"/>
              </a:lnSpc>
              <a:spcBef>
                <a:spcPts val="0"/>
              </a:spcBef>
            </a:pPr>
            <a:r>
              <a:rPr lang="en-US" b="1"/>
              <a:t>Click to edit Master subtitle style</a:t>
            </a:r>
            <a:endParaRPr lang="en-US" b="1" dirty="0"/>
          </a:p>
        </p:txBody>
      </p:sp>
      <p:sp>
        <p:nvSpPr>
          <p:cNvPr id="10" name="Rectangle 9"/>
          <p:cNvSpPr/>
          <p:nvPr userDrawn="1"/>
        </p:nvSpPr>
        <p:spPr>
          <a:xfrm>
            <a:off x="9766302" y="2733710"/>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6019" y="2565585"/>
            <a:ext cx="1616176" cy="1828454"/>
          </a:xfrm>
          <a:prstGeom prst="rect">
            <a:avLst/>
          </a:prstGeom>
        </p:spPr>
      </p:pic>
    </p:spTree>
    <p:extLst>
      <p:ext uri="{BB962C8B-B14F-4D97-AF65-F5344CB8AC3E}">
        <p14:creationId xmlns:p14="http://schemas.microsoft.com/office/powerpoint/2010/main" val="393883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612-1681-405A-9AE4-5371944DB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33211-D2F2-474B-98C7-F7E939ABA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BA26D-00A0-4428-AB46-FF75AECBD197}"/>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E76A36BB-66E4-4AD7-9321-87855C2D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A36F0-DB75-4543-9B9F-DA28F5651618}"/>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8423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E29B-010B-4629-9B6F-FB346B7D2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FFCC7-0AEF-448B-B132-7F8BD8C1DF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66DBC1-A378-4416-9708-D1A6FE87A274}"/>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82EFD162-2147-4F4B-B3C2-65B7D239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B358A-F4F8-4DE5-880B-8698328651C9}"/>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91350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A3AF-4DDB-4E68-8F18-FB5B1C36F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3F45B-CBE4-4589-967B-2FD13AF5E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D12DCD-A377-43CB-96D6-0A4A50A38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5BF451-542C-49A9-B4D8-EEC8ED78DEBA}"/>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6" name="Footer Placeholder 5">
            <a:extLst>
              <a:ext uri="{FF2B5EF4-FFF2-40B4-BE49-F238E27FC236}">
                <a16:creationId xmlns:a16="http://schemas.microsoft.com/office/drawing/2014/main" id="{C06844BF-8402-4DAA-AFBD-E762D7888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DAD84-030E-4BC1-BFD9-C7D138C6ABD6}"/>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75688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52F2-DC4E-4B32-B228-AE35F21416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69C168-1F51-40CF-8527-D716DCE35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FFA4A-70AE-487D-972B-23C4C0A7C2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7C31FE-32B8-46CB-AD4B-9755443BF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3DE24-9A78-48FB-8E5D-AE8E008BD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472AD-7591-4EB6-A4F7-A66DCEB0F00E}"/>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8" name="Footer Placeholder 7">
            <a:extLst>
              <a:ext uri="{FF2B5EF4-FFF2-40B4-BE49-F238E27FC236}">
                <a16:creationId xmlns:a16="http://schemas.microsoft.com/office/drawing/2014/main" id="{B9A08F28-3028-4F47-91C1-CC690585D6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80900-5C58-4F98-9FC2-5110009DB392}"/>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50380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7292-84FB-46D4-ACAB-24F6ED6DAC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CD1C6-A920-43D6-9ECB-597D61D0A43B}"/>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4" name="Footer Placeholder 3">
            <a:extLst>
              <a:ext uri="{FF2B5EF4-FFF2-40B4-BE49-F238E27FC236}">
                <a16:creationId xmlns:a16="http://schemas.microsoft.com/office/drawing/2014/main" id="{9872782E-C7D5-4B91-A780-32CC351BFB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05766-EA0F-4BC1-9194-552BF8C54FF7}"/>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901092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12EEC-5C67-4A9F-BF37-30CC8FA15F9A}"/>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3" name="Footer Placeholder 2">
            <a:extLst>
              <a:ext uri="{FF2B5EF4-FFF2-40B4-BE49-F238E27FC236}">
                <a16:creationId xmlns:a16="http://schemas.microsoft.com/office/drawing/2014/main" id="{40DE50CD-3623-4353-AA84-D1B5C6961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DCD701-57F3-4B14-B2BE-F37E017A967C}"/>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221109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4D-866F-4082-87B5-C839110F3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3465E-A3A2-41B8-A777-5F04630F8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16AE7-F5A5-4899-B392-5B8725838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5568E-2A48-4CC7-8D9D-96AE4E7675D4}"/>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6" name="Footer Placeholder 5">
            <a:extLst>
              <a:ext uri="{FF2B5EF4-FFF2-40B4-BE49-F238E27FC236}">
                <a16:creationId xmlns:a16="http://schemas.microsoft.com/office/drawing/2014/main" id="{56F2EFEA-6CC3-4D91-BD42-163FC74D0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A1877-3D8E-49E9-807E-069E6880E7BC}"/>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2953024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0D49-C731-4CCB-8C97-75FFCB915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73CB0-1AF4-4C22-BE60-BFE1370C7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46F25-49BC-4592-805C-052602EB2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CCD26-9D17-4657-A6D5-3ADFF1013581}"/>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6" name="Footer Placeholder 5">
            <a:extLst>
              <a:ext uri="{FF2B5EF4-FFF2-40B4-BE49-F238E27FC236}">
                <a16:creationId xmlns:a16="http://schemas.microsoft.com/office/drawing/2014/main" id="{EBB4C9B3-30E0-4DEF-9A27-1AA7DEE38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141D-2143-4B5D-8E2B-DBBEE0BA3FC1}"/>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412410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A425-FE22-4C7B-A029-A5349CA497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4554F5-CD86-4A8C-8EB1-FE084A1D0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622FD-C421-459D-B599-A7C25DC24D7A}"/>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BC106D13-703B-475C-AE6C-B1A903A31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C0430-9BCF-48E6-98E7-1063CCB3D37F}"/>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312396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B8B50-944E-474E-9697-7ED069647E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3715A-211A-469E-B02F-CBF42C79D9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CB5DD-A6A3-443C-AE8B-161569CB7680}"/>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7D3D8F58-AC85-41A4-8A84-7D7AB8961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8975E-F789-4DC4-8C6C-4761277CFF4A}"/>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230205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A24830-8569-456B-BFAB-55022A06B194}" type="datetimeFigureOut">
              <a:rPr lang="en-US" smtClean="0"/>
              <a:t>6/22/2020</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719024-31DC-4851-9F85-91E91F71B544}" type="slidenum">
              <a:rPr lang="en-US" smtClean="0"/>
              <a:t>‹#›</a:t>
            </a:fld>
            <a:endParaRPr lang="en-US" dirty="0"/>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Content Placeholder 2"/>
          <p:cNvSpPr>
            <a:spLocks noGrp="1"/>
          </p:cNvSpPr>
          <p:nvPr>
            <p:ph idx="1"/>
          </p:nvPr>
        </p:nvSpPr>
        <p:spPr>
          <a:xfrm>
            <a:off x="680321" y="1655659"/>
            <a:ext cx="10888224" cy="4280530"/>
          </a:xfrm>
          <a:prstGeom prst="rect">
            <a:avLst/>
          </a:prstGeo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a:prstGeom prst="rect">
            <a:avLst/>
          </a:prstGeo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325245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65314" y="2733710"/>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p:nvPr>
        </p:nvSpPr>
        <p:spPr>
          <a:xfrm>
            <a:off x="284206" y="2822836"/>
            <a:ext cx="9260759" cy="1373070"/>
          </a:xfrm>
        </p:spPr>
        <p:txBody>
          <a:bodyPr>
            <a:normAutofit/>
          </a:bodyPr>
          <a:lstStyle>
            <a:lvl1pPr>
              <a:defRPr sz="5400"/>
            </a:lvl1pPr>
          </a:lstStyle>
          <a:p>
            <a:r>
              <a:rPr lang="en-US" sz="4800">
                <a:latin typeface="Arial Black" panose="020B0A04020102020204" pitchFamily="34" charset="0"/>
              </a:rPr>
              <a:t>Click to edit Master title style</a:t>
            </a:r>
            <a:endParaRPr lang="en-US" sz="4800" dirty="0">
              <a:latin typeface="Arial Black" panose="020B0A04020102020204" pitchFamily="34" charset="0"/>
            </a:endParaRPr>
          </a:p>
        </p:txBody>
      </p:sp>
      <p:sp>
        <p:nvSpPr>
          <p:cNvPr id="9" name="Subtitle 2"/>
          <p:cNvSpPr>
            <a:spLocks noGrp="1"/>
          </p:cNvSpPr>
          <p:nvPr>
            <p:ph type="subTitle" idx="1"/>
          </p:nvPr>
        </p:nvSpPr>
        <p:spPr>
          <a:xfrm>
            <a:off x="959722" y="4394039"/>
            <a:ext cx="8479454" cy="1117687"/>
          </a:xfrm>
        </p:spPr>
        <p:txBody>
          <a:bodyPr/>
          <a:lstStyle>
            <a:lvl1pPr algn="r">
              <a:defRPr>
                <a:solidFill>
                  <a:schemeClr val="bg1"/>
                </a:solidFill>
              </a:defRPr>
            </a:lvl1pPr>
          </a:lstStyle>
          <a:p>
            <a:pPr>
              <a:lnSpc>
                <a:spcPct val="100000"/>
              </a:lnSpc>
              <a:spcBef>
                <a:spcPts val="0"/>
              </a:spcBef>
            </a:pPr>
            <a:r>
              <a:rPr lang="en-US" b="1"/>
              <a:t>Click to edit Master subtitle style</a:t>
            </a:r>
            <a:endParaRPr lang="en-US" b="1" dirty="0"/>
          </a:p>
        </p:txBody>
      </p:sp>
      <p:sp>
        <p:nvSpPr>
          <p:cNvPr id="10" name="Rectangle 9"/>
          <p:cNvSpPr/>
          <p:nvPr userDrawn="1"/>
        </p:nvSpPr>
        <p:spPr>
          <a:xfrm>
            <a:off x="9766302" y="2733710"/>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6019" y="2565585"/>
            <a:ext cx="1616176" cy="1828454"/>
          </a:xfrm>
          <a:prstGeom prst="rect">
            <a:avLst/>
          </a:prstGeom>
        </p:spPr>
      </p:pic>
    </p:spTree>
    <p:extLst>
      <p:ext uri="{BB962C8B-B14F-4D97-AF65-F5344CB8AC3E}">
        <p14:creationId xmlns:p14="http://schemas.microsoft.com/office/powerpoint/2010/main" val="158814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dirty="0"/>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Content Placeholder 2"/>
          <p:cNvSpPr>
            <a:spLocks noGrp="1"/>
          </p:cNvSpPr>
          <p:nvPr>
            <p:ph idx="1"/>
          </p:nvPr>
        </p:nvSpPr>
        <p:spPr>
          <a:xfrm>
            <a:off x="680321" y="1655659"/>
            <a:ext cx="10888224" cy="4280530"/>
          </a:xfr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146945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prstGeom prst="rect">
            <a:avLst/>
          </a:prstGeo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a:xfrm>
            <a:off x="4038600" y="6356350"/>
            <a:ext cx="4114800" cy="365125"/>
          </a:xfrm>
          <a:prstGeom prst="rect">
            <a:avLst/>
          </a:prstGeom>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prstGeom prst="rect">
            <a:avLst/>
          </a:prstGeo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a:prstGeom prst="rect">
            <a:avLst/>
          </a:prstGeom>
        </p:spPr>
        <p:txBody>
          <a:bodyPr/>
          <a:lstStyle/>
          <a:p>
            <a:r>
              <a:rPr lang="en-US" noProof="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a:prstGeom prst="rect">
            <a:avLst/>
          </a:prstGeo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6876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954981" y="1425440"/>
            <a:ext cx="4847377" cy="4730263"/>
          </a:xfrm>
          <a:prstGeom prst="rect">
            <a:avLst/>
          </a:prstGeom>
          <a:solidFill>
            <a:srgbClr val="FEE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a:xfrm>
            <a:off x="4038600" y="6356350"/>
            <a:ext cx="4114800" cy="365125"/>
          </a:xfrm>
          <a:prstGeom prst="rect">
            <a:avLst/>
          </a:prstGeom>
        </p:spPr>
        <p:txBody>
          <a:bodyPr/>
          <a:lstStyle/>
          <a:p>
            <a:r>
              <a:rPr lang="en-US" noProof="0" dirty="0"/>
              <a:t>Add a footer</a:t>
            </a:r>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7036464" y="4381462"/>
            <a:ext cx="4629063" cy="1013759"/>
          </a:xfrm>
          <a:prstGeom prst="rect">
            <a:avLst/>
          </a:prstGeo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892443" y="1462779"/>
            <a:ext cx="5053936" cy="2513468"/>
          </a:xfrm>
          <a:prstGeom prst="rect">
            <a:avLst/>
          </a:prstGeom>
        </p:spPr>
        <p:txBody>
          <a:bodyPr/>
          <a:lstStyle>
            <a:lvl1pPr>
              <a:defRPr sz="5400" cap="none">
                <a:solidFill>
                  <a:sysClr val="windowText" lastClr="000000"/>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F0965C43-4AC4-435B-AE03-48055C10A3B2}"/>
              </a:ext>
            </a:extLst>
          </p:cNvPr>
          <p:cNvSpPr/>
          <p:nvPr userDrawn="1"/>
        </p:nvSpPr>
        <p:spPr>
          <a:xfrm>
            <a:off x="11802359" y="0"/>
            <a:ext cx="288041"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C916E3-3B6B-483E-8FC7-BAA395F05B4D}"/>
              </a:ext>
            </a:extLst>
          </p:cNvPr>
          <p:cNvSpPr/>
          <p:nvPr userDrawn="1"/>
        </p:nvSpPr>
        <p:spPr>
          <a:xfrm rot="16200000">
            <a:off x="11306105" y="-216069"/>
            <a:ext cx="424206"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67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a:prstGeom prst="rect">
            <a:avLst/>
          </a:prstGeo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838200" y="1825625"/>
            <a:ext cx="105156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038600" y="6356350"/>
            <a:ext cx="4114800" cy="365125"/>
          </a:xfrm>
          <a:prstGeom prst="rect">
            <a:avLst/>
          </a:prstGeom>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2493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a:prstGeom prst="rect">
            <a:avLst/>
          </a:prstGeo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038600" y="6356350"/>
            <a:ext cx="4114800" cy="365125"/>
          </a:xfrm>
          <a:prstGeom prst="rect">
            <a:avLst/>
          </a:prstGeo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p:nvPr>
        </p:nvSpPr>
        <p:spPr>
          <a:xfrm>
            <a:off x="432000" y="1046375"/>
            <a:ext cx="9198000" cy="513058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4541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a:prstGeom prst="rect">
            <a:avLst/>
          </a:prstGeo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a:prstGeom prst="rect">
            <a:avLst/>
          </a:prstGeo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prstGeom prst="rect">
            <a:avLst/>
          </a:prstGeo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prstGeom prst="rect">
            <a:avLst/>
          </a:prstGeo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038600" y="6356350"/>
            <a:ext cx="4114800" cy="365125"/>
          </a:xfrm>
          <a:prstGeom prst="rect">
            <a:avLst/>
          </a:prstGeo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4207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a:prstGeom prst="rect">
            <a:avLst/>
          </a:prstGeom>
        </p:spPr>
        <p:txBody>
          <a:bodyPr/>
          <a:lstStyle>
            <a:lvl1pPr>
              <a:defRPr>
                <a:solidFill>
                  <a:schemeClr val="tx1"/>
                </a:solidFill>
              </a:defRPr>
            </a:lvl1pPr>
          </a:lstStyle>
          <a:p>
            <a:r>
              <a:rPr lang="en-US" noProof="0"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038600" y="6356350"/>
            <a:ext cx="4114800" cy="365125"/>
          </a:xfrm>
          <a:prstGeom prst="rect">
            <a:avLst/>
          </a:prstGeo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p:nvPr>
        </p:nvSpPr>
        <p:spPr>
          <a:xfrm>
            <a:off x="432000" y="1664752"/>
            <a:ext cx="4434840" cy="823912"/>
          </a:xfrm>
          <a:prstGeom prst="rect">
            <a:avLst/>
          </a:prstGeo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p:nvPr>
        </p:nvSpPr>
        <p:spPr>
          <a:xfrm>
            <a:off x="5195160" y="1518109"/>
            <a:ext cx="4434840" cy="823912"/>
          </a:xfrm>
          <a:prstGeom prst="rect">
            <a:avLst/>
          </a:prstGeo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p:nvPr>
        </p:nvSpPr>
        <p:spPr>
          <a:xfrm>
            <a:off x="575129" y="2826327"/>
            <a:ext cx="3973744" cy="3363336"/>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p:nvPr>
        </p:nvSpPr>
        <p:spPr>
          <a:xfrm>
            <a:off x="5515198" y="2508708"/>
            <a:ext cx="4114801" cy="3680955"/>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6203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ADDD-A09D-4A5D-85BC-41B0C3690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E99CD-02B1-42A4-81A5-E0BCD4F5B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4CF18B-5200-410E-B976-4B831E75ED6D}"/>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FD7E70B3-1C3A-4E44-9E8F-E136763C4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DC53D-08F7-4D64-8F99-97C227C1BEC4}"/>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00665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Date Placeholder 1">
            <a:extLst>
              <a:ext uri="{FF2B5EF4-FFF2-40B4-BE49-F238E27FC236}">
                <a16:creationId xmlns:a16="http://schemas.microsoft.com/office/drawing/2014/main" id="{6F9D3766-E6DE-4E04-94E6-196655AC2F4A}"/>
              </a:ext>
            </a:extLst>
          </p:cNvPr>
          <p:cNvSpPr>
            <a:spLocks noGrp="1"/>
          </p:cNvSpPr>
          <p:nvPr>
            <p:ph type="dt" sz="half" idx="2"/>
          </p:nvPr>
        </p:nvSpPr>
        <p:spPr>
          <a:xfrm>
            <a:off x="838200" y="6356350"/>
            <a:ext cx="2743200" cy="365125"/>
          </a:xfrm>
          <a:prstGeom prst="rect">
            <a:avLst/>
          </a:prstGeom>
        </p:spPr>
        <p:txBody>
          <a:bodyPr/>
          <a:lstStyle/>
          <a:p>
            <a:fld id="{42A24830-8569-456B-BFAB-55022A06B194}" type="datetimeFigureOut">
              <a:rPr lang="en-US" smtClean="0"/>
              <a:t>6/22/2020</a:t>
            </a:fld>
            <a:endParaRPr lang="en-US" dirty="0"/>
          </a:p>
        </p:txBody>
      </p:sp>
      <p:sp>
        <p:nvSpPr>
          <p:cNvPr id="19" name="Footer Placeholder 2">
            <a:extLst>
              <a:ext uri="{FF2B5EF4-FFF2-40B4-BE49-F238E27FC236}">
                <a16:creationId xmlns:a16="http://schemas.microsoft.com/office/drawing/2014/main" id="{1063F0F0-9881-48A0-90E1-1E88BED63153}"/>
              </a:ext>
            </a:extLst>
          </p:cNvPr>
          <p:cNvSpPr>
            <a:spLocks noGrp="1"/>
          </p:cNvSpPr>
          <p:nvPr>
            <p:ph type="ftr" sz="quarter" idx="3"/>
          </p:nvPr>
        </p:nvSpPr>
        <p:spPr>
          <a:xfrm>
            <a:off x="4038600" y="6356350"/>
            <a:ext cx="4114800" cy="365125"/>
          </a:xfrm>
          <a:prstGeom prst="rect">
            <a:avLst/>
          </a:prstGeom>
        </p:spPr>
        <p:txBody>
          <a:bodyPr/>
          <a:lstStyle/>
          <a:p>
            <a:endParaRPr lang="en-US" dirty="0"/>
          </a:p>
        </p:txBody>
      </p:sp>
      <p:sp>
        <p:nvSpPr>
          <p:cNvPr id="20" name="Slide Number Placeholder 3">
            <a:extLst>
              <a:ext uri="{FF2B5EF4-FFF2-40B4-BE49-F238E27FC236}">
                <a16:creationId xmlns:a16="http://schemas.microsoft.com/office/drawing/2014/main" id="{818C4E75-8E93-47F4-9123-5109F302E366}"/>
              </a:ext>
            </a:extLst>
          </p:cNvPr>
          <p:cNvSpPr>
            <a:spLocks noGrp="1"/>
          </p:cNvSpPr>
          <p:nvPr>
            <p:ph type="sldNum" sz="quarter" idx="4"/>
          </p:nvPr>
        </p:nvSpPr>
        <p:spPr>
          <a:xfrm>
            <a:off x="8610600" y="6356350"/>
            <a:ext cx="2743200" cy="365125"/>
          </a:xfrm>
          <a:prstGeom prst="rect">
            <a:avLst/>
          </a:prstGeom>
        </p:spPr>
        <p:txBody>
          <a:bodyPr/>
          <a:lstStyle/>
          <a:p>
            <a:fld id="{B4719024-31DC-4851-9F85-91E91F71B544}" type="slidenum">
              <a:rPr lang="en-US" smtClean="0"/>
              <a:t>‹#›</a:t>
            </a:fld>
            <a:endParaRPr lang="en-US" dirty="0"/>
          </a:p>
        </p:txBody>
      </p:sp>
      <p:sp>
        <p:nvSpPr>
          <p:cNvPr id="21" name="Rectangle 20">
            <a:extLst>
              <a:ext uri="{FF2B5EF4-FFF2-40B4-BE49-F238E27FC236}">
                <a16:creationId xmlns:a16="http://schemas.microsoft.com/office/drawing/2014/main" id="{4212CC87-A2B3-411F-B2C3-0535BBAD4EB7}"/>
              </a:ext>
            </a:extLst>
          </p:cNvPr>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Content Placeholder 2">
            <a:extLst>
              <a:ext uri="{FF2B5EF4-FFF2-40B4-BE49-F238E27FC236}">
                <a16:creationId xmlns:a16="http://schemas.microsoft.com/office/drawing/2014/main" id="{FBD8269F-A43F-4513-A863-9DE5362C732B}"/>
              </a:ext>
            </a:extLst>
          </p:cNvPr>
          <p:cNvSpPr txBox="1">
            <a:spLocks/>
          </p:cNvSpPr>
          <p:nvPr userDrawn="1"/>
        </p:nvSpPr>
        <p:spPr>
          <a:xfrm>
            <a:off x="680321" y="1655659"/>
            <a:ext cx="10888224" cy="4280530"/>
          </a:xfrm>
          <a:prstGeom prst="rect">
            <a:avLst/>
          </a:prstGeom>
        </p:spPr>
        <p:txBody>
          <a:bodyPr/>
          <a:lst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3" name="Rectangle 22">
            <a:extLst>
              <a:ext uri="{FF2B5EF4-FFF2-40B4-BE49-F238E27FC236}">
                <a16:creationId xmlns:a16="http://schemas.microsoft.com/office/drawing/2014/main" id="{6988C13B-DF96-4AE4-901F-94A6A81C8089}"/>
              </a:ext>
            </a:extLst>
          </p:cNvPr>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Rectangle 23">
            <a:extLst>
              <a:ext uri="{FF2B5EF4-FFF2-40B4-BE49-F238E27FC236}">
                <a16:creationId xmlns:a16="http://schemas.microsoft.com/office/drawing/2014/main" id="{DE15225A-8A78-4282-B6BE-21768E5695E7}"/>
              </a:ext>
            </a:extLst>
          </p:cNvPr>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5" name="Straight Connector 24">
            <a:extLst>
              <a:ext uri="{FF2B5EF4-FFF2-40B4-BE49-F238E27FC236}">
                <a16:creationId xmlns:a16="http://schemas.microsoft.com/office/drawing/2014/main" id="{8C920F0A-FA09-4E4C-8F2E-31903E21C99A}"/>
              </a:ext>
            </a:extLst>
          </p:cNvPr>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6" name="Oval 25">
            <a:extLst>
              <a:ext uri="{FF2B5EF4-FFF2-40B4-BE49-F238E27FC236}">
                <a16:creationId xmlns:a16="http://schemas.microsoft.com/office/drawing/2014/main" id="{130730AA-F293-4207-B260-EB7CC3E78FE2}"/>
              </a:ext>
            </a:extLst>
          </p:cNvPr>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a:extLst>
              <a:ext uri="{FF2B5EF4-FFF2-40B4-BE49-F238E27FC236}">
                <a16:creationId xmlns:a16="http://schemas.microsoft.com/office/drawing/2014/main" id="{FDF76942-02B6-4926-B516-0FAB16BCC942}"/>
              </a:ext>
            </a:extLst>
          </p:cNvPr>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8" name="Slide Number Placeholder 5">
            <a:extLst>
              <a:ext uri="{FF2B5EF4-FFF2-40B4-BE49-F238E27FC236}">
                <a16:creationId xmlns:a16="http://schemas.microsoft.com/office/drawing/2014/main" id="{037C38E5-0CB7-4F54-A738-9FEF5D2F4F1C}"/>
              </a:ext>
            </a:extLst>
          </p:cNvPr>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29" name="Title 3">
            <a:extLst>
              <a:ext uri="{FF2B5EF4-FFF2-40B4-BE49-F238E27FC236}">
                <a16:creationId xmlns:a16="http://schemas.microsoft.com/office/drawing/2014/main" id="{847DDB2E-AD04-41AC-B794-27D7D2B35744}"/>
              </a:ext>
            </a:extLst>
          </p:cNvPr>
          <p:cNvSpPr txBox="1">
            <a:spLocks/>
          </p:cNvSpPr>
          <p:nvPr userDrawn="1"/>
        </p:nvSpPr>
        <p:spPr>
          <a:xfrm>
            <a:off x="680321" y="237061"/>
            <a:ext cx="10888224" cy="1080938"/>
          </a:xfrm>
          <a:prstGeom prst="rect">
            <a:avLst/>
          </a:prstGeom>
        </p:spPr>
        <p:txBody>
          <a:bodyPr/>
          <a:lst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a:lstStyle>
          <a:p>
            <a:endParaRPr lang="en-US" dirty="0"/>
          </a:p>
        </p:txBody>
      </p:sp>
    </p:spTree>
    <p:extLst>
      <p:ext uri="{BB962C8B-B14F-4D97-AF65-F5344CB8AC3E}">
        <p14:creationId xmlns:p14="http://schemas.microsoft.com/office/powerpoint/2010/main" val="156245006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 id="2147483660" r:id="rId6"/>
    <p:sldLayoutId id="2147483662" r:id="rId7"/>
    <p:sldLayoutId id="2147483663" r:id="rId8"/>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B3DE-24FA-4030-8A40-8F4E8F07C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34EA27-16DD-40F4-A22E-C179E948E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F529F-3869-4DA1-88F4-B209F8ED0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E0E48199-AB0B-4F66-8815-4661DDD76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57FFF3-915E-4149-83B2-427165511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02079-A9E3-4DD1-A1CB-277FA965A55B}" type="slidenum">
              <a:rPr lang="en-US" smtClean="0"/>
              <a:t>‹#›</a:t>
            </a:fld>
            <a:endParaRPr lang="en-US"/>
          </a:p>
        </p:txBody>
      </p:sp>
    </p:spTree>
    <p:extLst>
      <p:ext uri="{BB962C8B-B14F-4D97-AF65-F5344CB8AC3E}">
        <p14:creationId xmlns:p14="http://schemas.microsoft.com/office/powerpoint/2010/main" val="1369593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24830-8569-456B-BFAB-55022A06B194}" type="datetimeFigureOut">
              <a:rPr lang="en-US" smtClean="0"/>
              <a:t>6/22/2020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19024-31DC-4851-9F85-91E91F71B544}" type="slidenum">
              <a:rPr lang="en-US" smtClean="0"/>
              <a:t>‹#›</a:t>
            </a:fld>
            <a:endParaRPr lang="en-US" dirty="0"/>
          </a:p>
        </p:txBody>
      </p:sp>
    </p:spTree>
    <p:extLst>
      <p:ext uri="{BB962C8B-B14F-4D97-AF65-F5344CB8AC3E}">
        <p14:creationId xmlns:p14="http://schemas.microsoft.com/office/powerpoint/2010/main" val="2132305484"/>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healthypeople.gov/2020/topics-objectives/topic/social-determinants-health/interventions-resources/pover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ncbi.nlm.nih.gov/books/NBK220633/" TargetMode="External"/><Relationship Id="rId7" Type="http://schemas.openxmlformats.org/officeDocument/2006/relationships/image" Target="../media/image23.sv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reproductivehealth/maternalinfanthealth/infantmortality.htm" TargetMode="External"/><Relationship Id="rId2" Type="http://schemas.openxmlformats.org/officeDocument/2006/relationships/hyperlink" Target="https://www.census.gov/quickfacts/fact/table/miamidadecountyflorida/POP060210" TargetMode="External"/><Relationship Id="rId1" Type="http://schemas.openxmlformats.org/officeDocument/2006/relationships/slideLayout" Target="../slideLayouts/slideLayout5.xml"/><Relationship Id="rId6" Type="http://schemas.openxmlformats.org/officeDocument/2006/relationships/hyperlink" Target="http://www.flhealthcharts.com/charts/DataViewer/InfantDeathViewer/InfantDeathViewer.aspx?indNumber=0392" TargetMode="External"/><Relationship Id="rId5" Type="http://schemas.openxmlformats.org/officeDocument/2006/relationships/hyperlink" Target="https://www.cdc.gov/reproductivehealth/maternal-mortality/pregnancy-mortality-surveillance-system.htm" TargetMode="External"/><Relationship Id="rId4" Type="http://schemas.openxmlformats.org/officeDocument/2006/relationships/hyperlink" Target="http://www.flhealthcharts.com/charts/DataViewer/InfantDeathViewer/InfantDeathViewer.aspx?indNumber=005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flhealthcharts.com/charts/DataViewer/BirthViewer/BirthViewer.aspx?cid=0595" TargetMode="External"/><Relationship Id="rId2" Type="http://schemas.openxmlformats.org/officeDocument/2006/relationships/hyperlink" Target="https://ephtracking.cdc.gov/showRbInfantMortalityEnv.action" TargetMode="External"/><Relationship Id="rId1" Type="http://schemas.openxmlformats.org/officeDocument/2006/relationships/slideLayout" Target="../slideLayouts/slideLayout5.xml"/><Relationship Id="rId5" Type="http://schemas.openxmlformats.org/officeDocument/2006/relationships/hyperlink" Target="http://www.flhealthcharts.com/charts/DataViewer/BirthViewer/BirthViewer.aspx?cid=0016" TargetMode="External"/><Relationship Id="rId4" Type="http://schemas.openxmlformats.org/officeDocument/2006/relationships/hyperlink" Target="http://www.flhealthcharts.com/charts/LoadPage.aspx?l=~/DataViewer/BirthViewer/BirthViewer.aspx?cid=0617"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ata.census.gov/cedsci/table?q=miami%20dade%20county%20insurance&amp;g=0500000US12086&amp;tid=ACSST1Y2018.S2701&amp;layer=VT_2018_050_00_PY_D1&amp;vintage=2018&amp;hidePreview=false" TargetMode="External"/><Relationship Id="rId2" Type="http://schemas.openxmlformats.org/officeDocument/2006/relationships/hyperlink" Target="http://www.flhealthcharts.com/charts/DataViewer/BirthViewer/BirthViewer.aspx?cid=0615"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891F958-5AA6-41A2-B450-8F3E94ED3504}"/>
              </a:ext>
            </a:extLst>
          </p:cNvPr>
          <p:cNvSpPr txBox="1">
            <a:spLocks/>
          </p:cNvSpPr>
          <p:nvPr/>
        </p:nvSpPr>
        <p:spPr>
          <a:xfrm>
            <a:off x="0" y="4555360"/>
            <a:ext cx="12192000" cy="166683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1" name="Title 1">
            <a:extLst>
              <a:ext uri="{FF2B5EF4-FFF2-40B4-BE49-F238E27FC236}">
                <a16:creationId xmlns:a16="http://schemas.microsoft.com/office/drawing/2014/main" id="{76FD3E1F-891D-479E-BA93-29B026E0187A}"/>
              </a:ext>
            </a:extLst>
          </p:cNvPr>
          <p:cNvSpPr txBox="1">
            <a:spLocks/>
          </p:cNvSpPr>
          <p:nvPr/>
        </p:nvSpPr>
        <p:spPr>
          <a:xfrm>
            <a:off x="0" y="2781300"/>
            <a:ext cx="9580098" cy="1416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baseline="0">
                <a:solidFill>
                  <a:schemeClr val="bg1"/>
                </a:solidFill>
                <a:latin typeface="Arial Black" panose="020B0A04020102020204" pitchFamily="34" charset="0"/>
                <a:ea typeface="+mj-ea"/>
                <a:cs typeface="+mj-cs"/>
              </a:defRPr>
            </a:lvl1pPr>
          </a:lstStyle>
          <a:p>
            <a:pPr algn="ctr"/>
            <a:r>
              <a:rPr lang="en-US" sz="2800" dirty="0"/>
              <a:t>Maternal and Child Health Outcomes: </a:t>
            </a:r>
            <a:br>
              <a:rPr lang="en-US" sz="2800" dirty="0"/>
            </a:br>
            <a:r>
              <a:rPr lang="en-US" sz="2800" dirty="0"/>
              <a:t>The Environmental Public Health Project</a:t>
            </a:r>
          </a:p>
          <a:p>
            <a:pPr algn="ctr"/>
            <a:r>
              <a:rPr lang="en-US" sz="2400" i="1" dirty="0">
                <a:latin typeface="Arial" panose="020B0604020202020204" pitchFamily="34" charset="0"/>
                <a:cs typeface="Arial" panose="020B0604020202020204" pitchFamily="34" charset="0"/>
              </a:rPr>
              <a:t>For Health Professionals</a:t>
            </a:r>
          </a:p>
        </p:txBody>
      </p:sp>
      <p:sp>
        <p:nvSpPr>
          <p:cNvPr id="12" name="Subtitle 5">
            <a:extLst>
              <a:ext uri="{FF2B5EF4-FFF2-40B4-BE49-F238E27FC236}">
                <a16:creationId xmlns:a16="http://schemas.microsoft.com/office/drawing/2014/main" id="{4AA2097D-945A-4ADD-A08F-D1DB92E6364D}"/>
              </a:ext>
            </a:extLst>
          </p:cNvPr>
          <p:cNvSpPr txBox="1">
            <a:spLocks/>
          </p:cNvSpPr>
          <p:nvPr/>
        </p:nvSpPr>
        <p:spPr>
          <a:xfrm>
            <a:off x="7562850" y="5813602"/>
            <a:ext cx="4629150"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Office of Community Health and Planning</a:t>
            </a:r>
          </a:p>
        </p:txBody>
      </p:sp>
      <p:sp>
        <p:nvSpPr>
          <p:cNvPr id="13" name="Subtitle 2">
            <a:extLst>
              <a:ext uri="{FF2B5EF4-FFF2-40B4-BE49-F238E27FC236}">
                <a16:creationId xmlns:a16="http://schemas.microsoft.com/office/drawing/2014/main" id="{B3492326-819D-4E7A-B66D-7BFD63DC351A}"/>
              </a:ext>
            </a:extLst>
          </p:cNvPr>
          <p:cNvSpPr txBox="1">
            <a:spLocks/>
          </p:cNvSpPr>
          <p:nvPr/>
        </p:nvSpPr>
        <p:spPr>
          <a:xfrm>
            <a:off x="0" y="485554"/>
            <a:ext cx="12192000" cy="1655762"/>
          </a:xfrm>
          <a:prstGeom prst="rect">
            <a:avLst/>
          </a:prstGeom>
        </p:spPr>
        <p:txBody>
          <a:bodyPr vert="horz" lIns="91440" tIns="45720" rIns="91440" bIns="45720" rtlCol="0">
            <a:normAutofit fontScale="92500" lnSpcReduction="10000"/>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solidFill>
                <a:schemeClr val="tx1">
                  <a:lumMod val="85000"/>
                  <a:lumOff val="15000"/>
                </a:schemeClr>
              </a:solidFill>
            </a:endParaRPr>
          </a:p>
          <a:p>
            <a:pPr algn="ctr"/>
            <a:r>
              <a:rPr lang="en-US" sz="4800" b="1" dirty="0">
                <a:solidFill>
                  <a:schemeClr val="tx1">
                    <a:lumMod val="85000"/>
                    <a:lumOff val="15000"/>
                  </a:schemeClr>
                </a:solidFill>
              </a:rPr>
              <a:t>Florida Department of Health in Miami-Dade County</a:t>
            </a:r>
          </a:p>
        </p:txBody>
      </p:sp>
    </p:spTree>
    <p:extLst>
      <p:ext uri="{BB962C8B-B14F-4D97-AF65-F5344CB8AC3E}">
        <p14:creationId xmlns:p14="http://schemas.microsoft.com/office/powerpoint/2010/main" val="23253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A288-6B8F-482C-AD81-DF45499FDAAF}"/>
              </a:ext>
            </a:extLst>
          </p:cNvPr>
          <p:cNvSpPr>
            <a:spLocks noGrp="1"/>
          </p:cNvSpPr>
          <p:nvPr>
            <p:ph type="title"/>
          </p:nvPr>
        </p:nvSpPr>
        <p:spPr>
          <a:xfrm>
            <a:off x="289496" y="298544"/>
            <a:ext cx="11076012" cy="832147"/>
          </a:xfrm>
          <a:prstGeom prst="rect">
            <a:avLst/>
          </a:prstGeom>
        </p:spPr>
        <p:txBody>
          <a:bodyPr vert="horz" lIns="91440" tIns="45720" rIns="91440" bIns="45720" rtlCol="0" anchor="b">
            <a:noAutofit/>
          </a:bodyPr>
          <a:lstStyle/>
          <a:p>
            <a:r>
              <a:rPr lang="en-US" kern="1200" dirty="0">
                <a:solidFill>
                  <a:schemeClr val="bg1"/>
                </a:solidFill>
              </a:rPr>
              <a:t>Disparities in infant mortality </a:t>
            </a:r>
          </a:p>
        </p:txBody>
      </p:sp>
      <p:graphicFrame>
        <p:nvGraphicFramePr>
          <p:cNvPr id="6" name="Content Placeholder 5">
            <a:extLst>
              <a:ext uri="{FF2B5EF4-FFF2-40B4-BE49-F238E27FC236}">
                <a16:creationId xmlns:a16="http://schemas.microsoft.com/office/drawing/2014/main" id="{A2A4161A-134E-498E-AD8A-BDA76BC832F4}"/>
              </a:ext>
            </a:extLst>
          </p:cNvPr>
          <p:cNvGraphicFramePr>
            <a:graphicFrameLocks/>
          </p:cNvGraphicFramePr>
          <p:nvPr>
            <p:extLst>
              <p:ext uri="{D42A27DB-BD31-4B8C-83A1-F6EECF244321}">
                <p14:modId xmlns:p14="http://schemas.microsoft.com/office/powerpoint/2010/main" val="41784272"/>
              </p:ext>
            </p:extLst>
          </p:nvPr>
        </p:nvGraphicFramePr>
        <p:xfrm>
          <a:off x="1087013" y="2401677"/>
          <a:ext cx="10017971" cy="3176339"/>
        </p:xfrm>
        <a:graphic>
          <a:graphicData uri="http://schemas.openxmlformats.org/drawingml/2006/table">
            <a:tbl>
              <a:tblPr firstRow="1" firstCol="1" bandRow="1">
                <a:tableStyleId>{5C22544A-7EE6-4342-B048-85BDC9FD1C3A}</a:tableStyleId>
              </a:tblPr>
              <a:tblGrid>
                <a:gridCol w="1044828">
                  <a:extLst>
                    <a:ext uri="{9D8B030D-6E8A-4147-A177-3AD203B41FA5}">
                      <a16:colId xmlns:a16="http://schemas.microsoft.com/office/drawing/2014/main" val="46675558"/>
                    </a:ext>
                  </a:extLst>
                </a:gridCol>
                <a:gridCol w="1873096">
                  <a:extLst>
                    <a:ext uri="{9D8B030D-6E8A-4147-A177-3AD203B41FA5}">
                      <a16:colId xmlns:a16="http://schemas.microsoft.com/office/drawing/2014/main" val="2505708166"/>
                    </a:ext>
                  </a:extLst>
                </a:gridCol>
                <a:gridCol w="2472223">
                  <a:extLst>
                    <a:ext uri="{9D8B030D-6E8A-4147-A177-3AD203B41FA5}">
                      <a16:colId xmlns:a16="http://schemas.microsoft.com/office/drawing/2014/main" val="3506086245"/>
                    </a:ext>
                  </a:extLst>
                </a:gridCol>
                <a:gridCol w="2475591">
                  <a:extLst>
                    <a:ext uri="{9D8B030D-6E8A-4147-A177-3AD203B41FA5}">
                      <a16:colId xmlns:a16="http://schemas.microsoft.com/office/drawing/2014/main" val="83547826"/>
                    </a:ext>
                  </a:extLst>
                </a:gridCol>
                <a:gridCol w="2152233">
                  <a:extLst>
                    <a:ext uri="{9D8B030D-6E8A-4147-A177-3AD203B41FA5}">
                      <a16:colId xmlns:a16="http://schemas.microsoft.com/office/drawing/2014/main" val="794344944"/>
                    </a:ext>
                  </a:extLst>
                </a:gridCol>
              </a:tblGrid>
              <a:tr h="522353">
                <a:tc>
                  <a:txBody>
                    <a:bodyPr/>
                    <a:lstStyle/>
                    <a:p>
                      <a:pPr marL="0" marR="0" algn="ctr">
                        <a:lnSpc>
                          <a:spcPts val="1350"/>
                        </a:lnSpc>
                        <a:spcBef>
                          <a:spcPts val="0"/>
                        </a:spcBef>
                        <a:spcAft>
                          <a:spcPts val="0"/>
                        </a:spcAft>
                      </a:pPr>
                      <a:r>
                        <a:rPr lang="en-US" sz="18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gridSpan="2">
                  <a:txBody>
                    <a:bodyPr/>
                    <a:lstStyle/>
                    <a:p>
                      <a:pPr marL="0" marR="0" algn="ctr">
                        <a:lnSpc>
                          <a:spcPts val="1350"/>
                        </a:lnSpc>
                        <a:spcBef>
                          <a:spcPts val="0"/>
                        </a:spcBef>
                        <a:spcAft>
                          <a:spcPts val="0"/>
                        </a:spcAft>
                      </a:pPr>
                      <a:r>
                        <a:rPr lang="en-US" sz="2800" dirty="0">
                          <a:solidFill>
                            <a:schemeClr val="tx1"/>
                          </a:solidFill>
                          <a:effectLst/>
                        </a:rPr>
                        <a:t>Miami-Dade</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noFill/>
                  </a:tcPr>
                </a:tc>
                <a:tc hMerge="1">
                  <a:txBody>
                    <a:bodyPr/>
                    <a:lstStyle/>
                    <a:p>
                      <a:endParaRPr lang="en-US"/>
                    </a:p>
                  </a:txBody>
                  <a:tcPr/>
                </a:tc>
                <a:tc gridSpan="2">
                  <a:txBody>
                    <a:bodyPr/>
                    <a:lstStyle/>
                    <a:p>
                      <a:pPr marL="0" marR="0" algn="ctr">
                        <a:lnSpc>
                          <a:spcPts val="1350"/>
                        </a:lnSpc>
                        <a:spcBef>
                          <a:spcPts val="0"/>
                        </a:spcBef>
                        <a:spcAft>
                          <a:spcPts val="0"/>
                        </a:spcAft>
                      </a:pPr>
                      <a:r>
                        <a:rPr lang="en-US" sz="2800" dirty="0">
                          <a:solidFill>
                            <a:schemeClr val="tx1"/>
                          </a:solidFill>
                          <a:effectLst/>
                        </a:rPr>
                        <a:t>Florida</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noFill/>
                  </a:tcPr>
                </a:tc>
                <a:tc hMerge="1">
                  <a:txBody>
                    <a:bodyPr/>
                    <a:lstStyle/>
                    <a:p>
                      <a:endParaRPr lang="en-US"/>
                    </a:p>
                  </a:txBody>
                  <a:tcPr/>
                </a:tc>
                <a:extLst>
                  <a:ext uri="{0D108BD9-81ED-4DB2-BD59-A6C34878D82A}">
                    <a16:rowId xmlns:a16="http://schemas.microsoft.com/office/drawing/2014/main" val="1884432298"/>
                  </a:ext>
                </a:extLst>
              </a:tr>
              <a:tr h="522353">
                <a:tc>
                  <a:txBody>
                    <a:bodyPr/>
                    <a:lstStyle/>
                    <a:p>
                      <a:pPr algn="ctr">
                        <a:lnSpc>
                          <a:spcPct val="107000"/>
                        </a:lnSpc>
                      </a:pPr>
                      <a:endParaRPr lang="en-US" sz="2400" dirty="0">
                        <a:effectLst/>
                        <a:latin typeface="Calibri" panose="020F0502020204030204" pitchFamily="34" charset="0"/>
                        <a:cs typeface="Times New Roman" panose="02020603050405020304" pitchFamily="18" charset="0"/>
                      </a:endParaRPr>
                    </a:p>
                  </a:txBody>
                  <a:tcPr marL="45406" marR="45406" marT="45406" marB="45406" anchor="ctr">
                    <a:noFill/>
                  </a:tcPr>
                </a:tc>
                <a:tc>
                  <a:txBody>
                    <a:bodyPr/>
                    <a:lstStyle/>
                    <a:p>
                      <a:pPr marL="0" marR="0" algn="ctr">
                        <a:lnSpc>
                          <a:spcPts val="1350"/>
                        </a:lnSpc>
                        <a:spcBef>
                          <a:spcPts val="0"/>
                        </a:spcBef>
                        <a:spcAft>
                          <a:spcPts val="0"/>
                        </a:spcAft>
                      </a:pPr>
                      <a:r>
                        <a:rPr lang="en-US" sz="2400" b="1" dirty="0">
                          <a:solidFill>
                            <a:schemeClr val="bg1"/>
                          </a:solidFill>
                          <a:effectLst/>
                        </a:rPr>
                        <a:t>Hispanic</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1"/>
                    </a:solidFill>
                  </a:tcPr>
                </a:tc>
                <a:tc>
                  <a:txBody>
                    <a:bodyPr/>
                    <a:lstStyle/>
                    <a:p>
                      <a:pPr marL="0" marR="0" algn="ctr">
                        <a:lnSpc>
                          <a:spcPts val="1350"/>
                        </a:lnSpc>
                        <a:spcBef>
                          <a:spcPts val="0"/>
                        </a:spcBef>
                        <a:spcAft>
                          <a:spcPts val="0"/>
                        </a:spcAft>
                      </a:pPr>
                      <a:r>
                        <a:rPr lang="en-US" sz="2400" b="1" dirty="0">
                          <a:solidFill>
                            <a:schemeClr val="bg1"/>
                          </a:solidFill>
                          <a:effectLst/>
                        </a:rPr>
                        <a:t>Non-Hispanic</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1"/>
                    </a:solidFill>
                  </a:tcPr>
                </a:tc>
                <a:tc>
                  <a:txBody>
                    <a:bodyPr/>
                    <a:lstStyle/>
                    <a:p>
                      <a:pPr marL="0" marR="0" algn="ctr">
                        <a:lnSpc>
                          <a:spcPts val="1350"/>
                        </a:lnSpc>
                        <a:spcBef>
                          <a:spcPts val="0"/>
                        </a:spcBef>
                        <a:spcAft>
                          <a:spcPts val="0"/>
                        </a:spcAft>
                      </a:pPr>
                      <a:r>
                        <a:rPr lang="en-US" sz="2400" b="1" dirty="0">
                          <a:solidFill>
                            <a:schemeClr val="bg1"/>
                          </a:solidFill>
                          <a:effectLst/>
                        </a:rPr>
                        <a:t>Hispanic</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1"/>
                    </a:solidFill>
                  </a:tcPr>
                </a:tc>
                <a:tc>
                  <a:txBody>
                    <a:bodyPr/>
                    <a:lstStyle/>
                    <a:p>
                      <a:pPr marL="0" marR="0" algn="ctr">
                        <a:lnSpc>
                          <a:spcPts val="1350"/>
                        </a:lnSpc>
                        <a:spcBef>
                          <a:spcPts val="0"/>
                        </a:spcBef>
                        <a:spcAft>
                          <a:spcPts val="0"/>
                        </a:spcAft>
                      </a:pPr>
                      <a:r>
                        <a:rPr lang="en-US" sz="2400" b="1" dirty="0">
                          <a:solidFill>
                            <a:schemeClr val="bg1"/>
                          </a:solidFill>
                          <a:effectLst/>
                        </a:rPr>
                        <a:t>Non-Hispanic</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1"/>
                    </a:solidFill>
                  </a:tcPr>
                </a:tc>
                <a:extLst>
                  <a:ext uri="{0D108BD9-81ED-4DB2-BD59-A6C34878D82A}">
                    <a16:rowId xmlns:a16="http://schemas.microsoft.com/office/drawing/2014/main" val="3796539840"/>
                  </a:ext>
                </a:extLst>
              </a:tr>
              <a:tr h="546377">
                <a:tc>
                  <a:txBody>
                    <a:bodyPr/>
                    <a:lstStyle/>
                    <a:p>
                      <a:pPr marL="0" marR="0" algn="ctr">
                        <a:lnSpc>
                          <a:spcPts val="1350"/>
                        </a:lnSpc>
                        <a:spcBef>
                          <a:spcPts val="0"/>
                        </a:spcBef>
                        <a:spcAft>
                          <a:spcPts val="0"/>
                        </a:spcAft>
                      </a:pPr>
                      <a:r>
                        <a:rPr lang="en-US" sz="2400" dirty="0">
                          <a:effectLst/>
                        </a:rPr>
                        <a:t>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dirty="0">
                          <a:effectLst/>
                        </a:rPr>
                        <a:t>3.9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6.8</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4">
                        <a:lumMod val="60000"/>
                        <a:lumOff val="40000"/>
                      </a:schemeClr>
                    </a:solidFill>
                  </a:tcPr>
                </a:tc>
                <a:tc>
                  <a:txBody>
                    <a:bodyPr/>
                    <a:lstStyle/>
                    <a:p>
                      <a:pPr marL="0" marR="0" algn="ctr">
                        <a:lnSpc>
                          <a:spcPts val="1350"/>
                        </a:lnSpc>
                        <a:spcBef>
                          <a:spcPts val="0"/>
                        </a:spcBef>
                        <a:spcAft>
                          <a:spcPts val="0"/>
                        </a:spcAft>
                      </a:pPr>
                      <a:r>
                        <a:rPr lang="en-US" sz="2400" dirty="0">
                          <a:effectLst/>
                        </a:rPr>
                        <a:t>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6.3</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4">
                        <a:lumMod val="60000"/>
                        <a:lumOff val="40000"/>
                      </a:schemeClr>
                    </a:solidFill>
                  </a:tcPr>
                </a:tc>
                <a:extLst>
                  <a:ext uri="{0D108BD9-81ED-4DB2-BD59-A6C34878D82A}">
                    <a16:rowId xmlns:a16="http://schemas.microsoft.com/office/drawing/2014/main" val="2037666599"/>
                  </a:ext>
                </a:extLst>
              </a:tr>
              <a:tr h="546377">
                <a:tc>
                  <a:txBody>
                    <a:bodyPr/>
                    <a:lstStyle/>
                    <a:p>
                      <a:pPr marL="0" marR="0" algn="ctr">
                        <a:lnSpc>
                          <a:spcPts val="1350"/>
                        </a:lnSpc>
                        <a:spcBef>
                          <a:spcPts val="0"/>
                        </a:spcBef>
                        <a:spcAft>
                          <a:spcPts val="0"/>
                        </a:spcAft>
                      </a:pPr>
                      <a:r>
                        <a:rPr lang="en-US" sz="2400" dirty="0">
                          <a:effectLst/>
                        </a:rPr>
                        <a:t>2017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dirty="0">
                          <a:effectLst/>
                        </a:rPr>
                        <a:t>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6.2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rgbClr val="FFD966"/>
                    </a:solidFill>
                  </a:tcPr>
                </a:tc>
                <a:tc>
                  <a:txBody>
                    <a:bodyPr/>
                    <a:lstStyle/>
                    <a:p>
                      <a:pPr marL="0" marR="0" algn="ctr">
                        <a:lnSpc>
                          <a:spcPts val="1350"/>
                        </a:lnSpc>
                        <a:spcBef>
                          <a:spcPts val="0"/>
                        </a:spcBef>
                        <a:spcAft>
                          <a:spcPts val="0"/>
                        </a:spcAft>
                      </a:pPr>
                      <a:r>
                        <a:rPr lang="en-US" sz="2400" dirty="0">
                          <a:effectLst/>
                        </a:rPr>
                        <a:t>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6.2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4">
                        <a:lumMod val="60000"/>
                        <a:lumOff val="40000"/>
                      </a:schemeClr>
                    </a:solidFill>
                  </a:tcPr>
                </a:tc>
                <a:extLst>
                  <a:ext uri="{0D108BD9-81ED-4DB2-BD59-A6C34878D82A}">
                    <a16:rowId xmlns:a16="http://schemas.microsoft.com/office/drawing/2014/main" val="2607491152"/>
                  </a:ext>
                </a:extLst>
              </a:tr>
              <a:tr h="546377">
                <a:tc>
                  <a:txBody>
                    <a:bodyPr/>
                    <a:lstStyle/>
                    <a:p>
                      <a:pPr marL="0" marR="0" algn="ctr">
                        <a:lnSpc>
                          <a:spcPts val="1350"/>
                        </a:lnSpc>
                        <a:spcBef>
                          <a:spcPts val="0"/>
                        </a:spcBef>
                        <a:spcAft>
                          <a:spcPts val="0"/>
                        </a:spcAft>
                      </a:pPr>
                      <a:r>
                        <a:rPr lang="en-US" sz="2400" dirty="0">
                          <a:effectLst/>
                        </a:rPr>
                        <a:t>2016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dirty="0">
                          <a:effectLst/>
                        </a:rPr>
                        <a:t>3.6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8.2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4">
                        <a:lumMod val="60000"/>
                        <a:lumOff val="40000"/>
                      </a:schemeClr>
                    </a:solidFill>
                  </a:tcPr>
                </a:tc>
                <a:tc>
                  <a:txBody>
                    <a:bodyPr/>
                    <a:lstStyle/>
                    <a:p>
                      <a:pPr marL="0" marR="0" algn="ctr">
                        <a:lnSpc>
                          <a:spcPts val="1350"/>
                        </a:lnSpc>
                        <a:spcBef>
                          <a:spcPts val="0"/>
                        </a:spcBef>
                        <a:spcAft>
                          <a:spcPts val="0"/>
                        </a:spcAft>
                      </a:pPr>
                      <a:r>
                        <a:rPr lang="en-US" sz="2400" dirty="0">
                          <a:effectLst/>
                        </a:rPr>
                        <a:t>5.4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6.3</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4">
                        <a:lumMod val="60000"/>
                        <a:lumOff val="40000"/>
                      </a:schemeClr>
                    </a:solidFill>
                  </a:tcPr>
                </a:tc>
                <a:extLst>
                  <a:ext uri="{0D108BD9-81ED-4DB2-BD59-A6C34878D82A}">
                    <a16:rowId xmlns:a16="http://schemas.microsoft.com/office/drawing/2014/main" val="2944150150"/>
                  </a:ext>
                </a:extLst>
              </a:tr>
              <a:tr h="492502">
                <a:tc>
                  <a:txBody>
                    <a:bodyPr/>
                    <a:lstStyle/>
                    <a:p>
                      <a:pPr marL="0" marR="0" algn="ctr">
                        <a:lnSpc>
                          <a:spcPts val="1350"/>
                        </a:lnSpc>
                        <a:spcBef>
                          <a:spcPts val="0"/>
                        </a:spcBef>
                        <a:spcAft>
                          <a:spcPts val="0"/>
                        </a:spcAft>
                      </a:pPr>
                      <a:r>
                        <a:rPr lang="en-US" sz="2400" dirty="0">
                          <a:effectLst/>
                        </a:rPr>
                        <a:t>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dirty="0">
                          <a:effectLst/>
                        </a:rPr>
                        <a:t>3.7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6.2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4">
                        <a:lumMod val="60000"/>
                        <a:lumOff val="40000"/>
                      </a:schemeClr>
                    </a:solidFill>
                  </a:tcPr>
                </a:tc>
                <a:tc>
                  <a:txBody>
                    <a:bodyPr/>
                    <a:lstStyle/>
                    <a:p>
                      <a:pPr marL="0" marR="0" algn="ctr">
                        <a:lnSpc>
                          <a:spcPts val="1350"/>
                        </a:lnSpc>
                        <a:spcBef>
                          <a:spcPts val="0"/>
                        </a:spcBef>
                        <a:spcAft>
                          <a:spcPts val="0"/>
                        </a:spcAft>
                      </a:pPr>
                      <a:r>
                        <a:rPr lang="en-US" sz="2400" dirty="0">
                          <a:effectLst/>
                        </a:rPr>
                        <a:t>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tc>
                <a:tc>
                  <a:txBody>
                    <a:bodyPr/>
                    <a:lstStyle/>
                    <a:p>
                      <a:pPr marL="0" marR="0" algn="ctr">
                        <a:lnSpc>
                          <a:spcPts val="1350"/>
                        </a:lnSpc>
                        <a:spcBef>
                          <a:spcPts val="0"/>
                        </a:spcBef>
                        <a:spcAft>
                          <a:spcPts val="0"/>
                        </a:spcAft>
                      </a:pPr>
                      <a:r>
                        <a:rPr lang="en-US" sz="2400" b="1" dirty="0">
                          <a:effectLst/>
                        </a:rPr>
                        <a:t>6.5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6" marR="45406" marT="45406" marB="45406" anchor="ctr">
                    <a:solidFill>
                      <a:schemeClr val="accent4">
                        <a:lumMod val="60000"/>
                        <a:lumOff val="40000"/>
                      </a:schemeClr>
                    </a:solidFill>
                  </a:tcPr>
                </a:tc>
                <a:extLst>
                  <a:ext uri="{0D108BD9-81ED-4DB2-BD59-A6C34878D82A}">
                    <a16:rowId xmlns:a16="http://schemas.microsoft.com/office/drawing/2014/main" val="3150952933"/>
                  </a:ext>
                </a:extLst>
              </a:tr>
            </a:tbl>
          </a:graphicData>
        </a:graphic>
      </p:graphicFrame>
      <p:sp>
        <p:nvSpPr>
          <p:cNvPr id="4" name="TextBox 3">
            <a:extLst>
              <a:ext uri="{FF2B5EF4-FFF2-40B4-BE49-F238E27FC236}">
                <a16:creationId xmlns:a16="http://schemas.microsoft.com/office/drawing/2014/main" id="{C070B8AC-1237-45D3-BA90-683527A62FAB}"/>
              </a:ext>
            </a:extLst>
          </p:cNvPr>
          <p:cNvSpPr txBox="1"/>
          <p:nvPr/>
        </p:nvSpPr>
        <p:spPr>
          <a:xfrm>
            <a:off x="1879003" y="1640775"/>
            <a:ext cx="8433990" cy="369332"/>
          </a:xfrm>
          <a:prstGeom prst="rect">
            <a:avLst/>
          </a:prstGeom>
          <a:noFill/>
        </p:spPr>
        <p:txBody>
          <a:bodyPr wrap="square" rtlCol="0">
            <a:spAutoFit/>
          </a:bodyPr>
          <a:lstStyle/>
          <a:p>
            <a:pPr algn="ctr"/>
            <a:r>
              <a:rPr lang="en-US" b="1" dirty="0"/>
              <a:t>Infant Mortality Rates per 1,000 Live Births, by Hispanic Origin Miami-Dade &amp; Florida</a:t>
            </a:r>
          </a:p>
        </p:txBody>
      </p:sp>
      <p:sp>
        <p:nvSpPr>
          <p:cNvPr id="5" name="TextBox 4">
            <a:extLst>
              <a:ext uri="{FF2B5EF4-FFF2-40B4-BE49-F238E27FC236}">
                <a16:creationId xmlns:a16="http://schemas.microsoft.com/office/drawing/2014/main" id="{A2A1D3A5-7DFA-4CEC-A41D-6D27520DFC83}"/>
              </a:ext>
            </a:extLst>
          </p:cNvPr>
          <p:cNvSpPr txBox="1"/>
          <p:nvPr/>
        </p:nvSpPr>
        <p:spPr>
          <a:xfrm>
            <a:off x="9992101" y="1427630"/>
            <a:ext cx="641783" cy="338554"/>
          </a:xfrm>
          <a:prstGeom prst="rect">
            <a:avLst/>
          </a:prstGeom>
          <a:noFill/>
        </p:spPr>
        <p:txBody>
          <a:bodyPr wrap="square" rtlCol="0">
            <a:spAutoFit/>
          </a:bodyPr>
          <a:lstStyle/>
          <a:p>
            <a:pPr algn="ctr"/>
            <a:r>
              <a:rPr lang="en-US" sz="1600" b="1" dirty="0"/>
              <a:t>3</a:t>
            </a:r>
          </a:p>
        </p:txBody>
      </p:sp>
    </p:spTree>
    <p:extLst>
      <p:ext uri="{BB962C8B-B14F-4D97-AF65-F5344CB8AC3E}">
        <p14:creationId xmlns:p14="http://schemas.microsoft.com/office/powerpoint/2010/main" val="419364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970D-59D2-4E7B-A8BF-0A36E4C55450}"/>
              </a:ext>
            </a:extLst>
          </p:cNvPr>
          <p:cNvSpPr>
            <a:spLocks noGrp="1"/>
          </p:cNvSpPr>
          <p:nvPr>
            <p:ph type="title"/>
          </p:nvPr>
        </p:nvSpPr>
        <p:spPr/>
        <p:txBody>
          <a:bodyPr>
            <a:normAutofit fontScale="90000"/>
          </a:bodyPr>
          <a:lstStyle/>
          <a:p>
            <a:r>
              <a:rPr lang="en-US" dirty="0">
                <a:solidFill>
                  <a:schemeClr val="bg1"/>
                </a:solidFill>
              </a:rPr>
              <a:t>Causes Of Infant Mortality</a:t>
            </a:r>
          </a:p>
        </p:txBody>
      </p:sp>
      <p:sp>
        <p:nvSpPr>
          <p:cNvPr id="4" name="Flowchart: Connector 3">
            <a:extLst>
              <a:ext uri="{FF2B5EF4-FFF2-40B4-BE49-F238E27FC236}">
                <a16:creationId xmlns:a16="http://schemas.microsoft.com/office/drawing/2014/main" id="{FC679E1D-7DDE-4379-8467-969512A8691F}"/>
              </a:ext>
            </a:extLst>
          </p:cNvPr>
          <p:cNvSpPr/>
          <p:nvPr/>
        </p:nvSpPr>
        <p:spPr>
          <a:xfrm>
            <a:off x="432000" y="1441435"/>
            <a:ext cx="930442" cy="866274"/>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F06A955B-B1A6-47B2-8847-CDA06C74A1EC}"/>
              </a:ext>
            </a:extLst>
          </p:cNvPr>
          <p:cNvSpPr/>
          <p:nvPr/>
        </p:nvSpPr>
        <p:spPr>
          <a:xfrm>
            <a:off x="6049880" y="5098246"/>
            <a:ext cx="930442" cy="866274"/>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EB6E6BAD-75D7-4212-8D90-4CCCF190E13E}"/>
              </a:ext>
            </a:extLst>
          </p:cNvPr>
          <p:cNvSpPr/>
          <p:nvPr/>
        </p:nvSpPr>
        <p:spPr>
          <a:xfrm>
            <a:off x="4496337" y="4230560"/>
            <a:ext cx="930442" cy="866274"/>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C36EB22-B834-4B6E-9164-1F47CB7D52A6}"/>
              </a:ext>
            </a:extLst>
          </p:cNvPr>
          <p:cNvSpPr/>
          <p:nvPr/>
        </p:nvSpPr>
        <p:spPr>
          <a:xfrm>
            <a:off x="1759154" y="2338415"/>
            <a:ext cx="930442" cy="866274"/>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4B9DB77C-65D0-4BF0-998D-447A9829C60D}"/>
              </a:ext>
            </a:extLst>
          </p:cNvPr>
          <p:cNvSpPr/>
          <p:nvPr/>
        </p:nvSpPr>
        <p:spPr>
          <a:xfrm>
            <a:off x="2994396" y="3324774"/>
            <a:ext cx="930442" cy="866274"/>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726E3F-AA69-4F36-A12B-2D8205F46F77}"/>
              </a:ext>
            </a:extLst>
          </p:cNvPr>
          <p:cNvSpPr txBox="1"/>
          <p:nvPr/>
        </p:nvSpPr>
        <p:spPr>
          <a:xfrm>
            <a:off x="1380489" y="1547660"/>
            <a:ext cx="3227814" cy="523220"/>
          </a:xfrm>
          <a:prstGeom prst="rect">
            <a:avLst/>
          </a:prstGeom>
          <a:noFill/>
        </p:spPr>
        <p:txBody>
          <a:bodyPr wrap="square" rtlCol="0">
            <a:spAutoFit/>
          </a:bodyPr>
          <a:lstStyle/>
          <a:p>
            <a:pPr algn="ctr"/>
            <a:r>
              <a:rPr lang="en-US" sz="2800" b="1" dirty="0"/>
              <a:t>Birth Defects</a:t>
            </a:r>
          </a:p>
        </p:txBody>
      </p:sp>
      <p:sp>
        <p:nvSpPr>
          <p:cNvPr id="10" name="TextBox 9">
            <a:extLst>
              <a:ext uri="{FF2B5EF4-FFF2-40B4-BE49-F238E27FC236}">
                <a16:creationId xmlns:a16="http://schemas.microsoft.com/office/drawing/2014/main" id="{DC26400A-71F2-4809-B928-AD6C8905C128}"/>
              </a:ext>
            </a:extLst>
          </p:cNvPr>
          <p:cNvSpPr txBox="1"/>
          <p:nvPr/>
        </p:nvSpPr>
        <p:spPr>
          <a:xfrm>
            <a:off x="2370552" y="2431112"/>
            <a:ext cx="6754398" cy="523220"/>
          </a:xfrm>
          <a:prstGeom prst="rect">
            <a:avLst/>
          </a:prstGeom>
          <a:noFill/>
        </p:spPr>
        <p:txBody>
          <a:bodyPr wrap="square" rtlCol="0">
            <a:spAutoFit/>
          </a:bodyPr>
          <a:lstStyle/>
          <a:p>
            <a:pPr algn="ctr"/>
            <a:r>
              <a:rPr lang="en-US" sz="2800" b="1" dirty="0"/>
              <a:t>Preterm Birth &amp; Low Birth Weight</a:t>
            </a:r>
          </a:p>
        </p:txBody>
      </p:sp>
      <p:sp>
        <p:nvSpPr>
          <p:cNvPr id="11" name="TextBox 10">
            <a:extLst>
              <a:ext uri="{FF2B5EF4-FFF2-40B4-BE49-F238E27FC236}">
                <a16:creationId xmlns:a16="http://schemas.microsoft.com/office/drawing/2014/main" id="{9E325EBB-16DB-4C37-8580-4300FB4D79C4}"/>
              </a:ext>
            </a:extLst>
          </p:cNvPr>
          <p:cNvSpPr txBox="1"/>
          <p:nvPr/>
        </p:nvSpPr>
        <p:spPr>
          <a:xfrm>
            <a:off x="4135988" y="3419630"/>
            <a:ext cx="5688666" cy="523220"/>
          </a:xfrm>
          <a:prstGeom prst="rect">
            <a:avLst/>
          </a:prstGeom>
          <a:noFill/>
        </p:spPr>
        <p:txBody>
          <a:bodyPr wrap="square" rtlCol="0">
            <a:spAutoFit/>
          </a:bodyPr>
          <a:lstStyle/>
          <a:p>
            <a:pPr algn="ctr"/>
            <a:r>
              <a:rPr lang="en-US" sz="2800" b="1" dirty="0"/>
              <a:t>Maternal Pregnancy Complications</a:t>
            </a:r>
          </a:p>
        </p:txBody>
      </p:sp>
      <p:sp>
        <p:nvSpPr>
          <p:cNvPr id="12" name="TextBox 11">
            <a:extLst>
              <a:ext uri="{FF2B5EF4-FFF2-40B4-BE49-F238E27FC236}">
                <a16:creationId xmlns:a16="http://schemas.microsoft.com/office/drawing/2014/main" id="{8B25DD89-E8A9-4E3D-9F1B-583CE017402F}"/>
              </a:ext>
            </a:extLst>
          </p:cNvPr>
          <p:cNvSpPr txBox="1"/>
          <p:nvPr/>
        </p:nvSpPr>
        <p:spPr>
          <a:xfrm>
            <a:off x="4961558" y="4348917"/>
            <a:ext cx="6384221" cy="523220"/>
          </a:xfrm>
          <a:prstGeom prst="rect">
            <a:avLst/>
          </a:prstGeom>
          <a:noFill/>
        </p:spPr>
        <p:txBody>
          <a:bodyPr wrap="square" rtlCol="0">
            <a:spAutoFit/>
          </a:bodyPr>
          <a:lstStyle/>
          <a:p>
            <a:pPr algn="ctr"/>
            <a:r>
              <a:rPr lang="en-US" sz="2800" b="1" dirty="0"/>
              <a:t>Sudden Infant Death Syndrome</a:t>
            </a:r>
          </a:p>
        </p:txBody>
      </p:sp>
      <p:sp>
        <p:nvSpPr>
          <p:cNvPr id="13" name="TextBox 12">
            <a:extLst>
              <a:ext uri="{FF2B5EF4-FFF2-40B4-BE49-F238E27FC236}">
                <a16:creationId xmlns:a16="http://schemas.microsoft.com/office/drawing/2014/main" id="{86C26DDE-D292-477F-9DD6-9D5A9FBB0B79}"/>
              </a:ext>
            </a:extLst>
          </p:cNvPr>
          <p:cNvSpPr txBox="1"/>
          <p:nvPr/>
        </p:nvSpPr>
        <p:spPr>
          <a:xfrm>
            <a:off x="7078042" y="5248352"/>
            <a:ext cx="1716505" cy="523220"/>
          </a:xfrm>
          <a:prstGeom prst="rect">
            <a:avLst/>
          </a:prstGeom>
          <a:noFill/>
        </p:spPr>
        <p:txBody>
          <a:bodyPr wrap="square" rtlCol="0">
            <a:spAutoFit/>
          </a:bodyPr>
          <a:lstStyle/>
          <a:p>
            <a:pPr algn="ctr"/>
            <a:r>
              <a:rPr lang="en-US" sz="2800" b="1" dirty="0"/>
              <a:t>Injuries</a:t>
            </a:r>
          </a:p>
        </p:txBody>
      </p:sp>
      <p:sp>
        <p:nvSpPr>
          <p:cNvPr id="16" name="TextBox 15">
            <a:extLst>
              <a:ext uri="{FF2B5EF4-FFF2-40B4-BE49-F238E27FC236}">
                <a16:creationId xmlns:a16="http://schemas.microsoft.com/office/drawing/2014/main" id="{AC43C562-E22B-49AF-B7E8-48B1FF07E430}"/>
              </a:ext>
            </a:extLst>
          </p:cNvPr>
          <p:cNvSpPr txBox="1"/>
          <p:nvPr/>
        </p:nvSpPr>
        <p:spPr>
          <a:xfrm>
            <a:off x="432000" y="1441435"/>
            <a:ext cx="930442" cy="830997"/>
          </a:xfrm>
          <a:prstGeom prst="rect">
            <a:avLst/>
          </a:prstGeom>
          <a:noFill/>
        </p:spPr>
        <p:txBody>
          <a:bodyPr wrap="square" rtlCol="0">
            <a:spAutoFit/>
          </a:bodyPr>
          <a:lstStyle/>
          <a:p>
            <a:pPr algn="ctr"/>
            <a:r>
              <a:rPr lang="en-US" sz="4800" dirty="0"/>
              <a:t>1</a:t>
            </a:r>
          </a:p>
        </p:txBody>
      </p:sp>
      <p:sp>
        <p:nvSpPr>
          <p:cNvPr id="17" name="TextBox 16">
            <a:extLst>
              <a:ext uri="{FF2B5EF4-FFF2-40B4-BE49-F238E27FC236}">
                <a16:creationId xmlns:a16="http://schemas.microsoft.com/office/drawing/2014/main" id="{95AD3CF3-6FAE-454B-8ECE-59EDE298D6B1}"/>
              </a:ext>
            </a:extLst>
          </p:cNvPr>
          <p:cNvSpPr txBox="1"/>
          <p:nvPr/>
        </p:nvSpPr>
        <p:spPr>
          <a:xfrm>
            <a:off x="6049879" y="5098245"/>
            <a:ext cx="930442" cy="830997"/>
          </a:xfrm>
          <a:prstGeom prst="rect">
            <a:avLst/>
          </a:prstGeom>
          <a:noFill/>
        </p:spPr>
        <p:txBody>
          <a:bodyPr wrap="square" rtlCol="0">
            <a:spAutoFit/>
          </a:bodyPr>
          <a:lstStyle/>
          <a:p>
            <a:pPr algn="ctr"/>
            <a:r>
              <a:rPr lang="en-US" sz="4800" dirty="0"/>
              <a:t>5</a:t>
            </a:r>
          </a:p>
        </p:txBody>
      </p:sp>
      <p:sp>
        <p:nvSpPr>
          <p:cNvPr id="18" name="TextBox 17">
            <a:extLst>
              <a:ext uri="{FF2B5EF4-FFF2-40B4-BE49-F238E27FC236}">
                <a16:creationId xmlns:a16="http://schemas.microsoft.com/office/drawing/2014/main" id="{F6E5BA51-3EF4-4007-9E31-263E26CEE7DA}"/>
              </a:ext>
            </a:extLst>
          </p:cNvPr>
          <p:cNvSpPr txBox="1"/>
          <p:nvPr/>
        </p:nvSpPr>
        <p:spPr>
          <a:xfrm>
            <a:off x="4496337" y="4248198"/>
            <a:ext cx="930442" cy="830997"/>
          </a:xfrm>
          <a:prstGeom prst="rect">
            <a:avLst/>
          </a:prstGeom>
          <a:noFill/>
        </p:spPr>
        <p:txBody>
          <a:bodyPr wrap="square" rtlCol="0">
            <a:spAutoFit/>
          </a:bodyPr>
          <a:lstStyle/>
          <a:p>
            <a:pPr algn="ctr"/>
            <a:r>
              <a:rPr lang="en-US" sz="4800" dirty="0"/>
              <a:t>4</a:t>
            </a:r>
          </a:p>
        </p:txBody>
      </p:sp>
      <p:sp>
        <p:nvSpPr>
          <p:cNvPr id="19" name="TextBox 18">
            <a:extLst>
              <a:ext uri="{FF2B5EF4-FFF2-40B4-BE49-F238E27FC236}">
                <a16:creationId xmlns:a16="http://schemas.microsoft.com/office/drawing/2014/main" id="{406EF4F4-A66E-4BAA-B36A-D53E8DD4D5F8}"/>
              </a:ext>
            </a:extLst>
          </p:cNvPr>
          <p:cNvSpPr txBox="1"/>
          <p:nvPr/>
        </p:nvSpPr>
        <p:spPr>
          <a:xfrm>
            <a:off x="2994396" y="3342412"/>
            <a:ext cx="930442" cy="830997"/>
          </a:xfrm>
          <a:prstGeom prst="rect">
            <a:avLst/>
          </a:prstGeom>
          <a:noFill/>
        </p:spPr>
        <p:txBody>
          <a:bodyPr wrap="square" rtlCol="0">
            <a:spAutoFit/>
          </a:bodyPr>
          <a:lstStyle/>
          <a:p>
            <a:pPr algn="ctr"/>
            <a:r>
              <a:rPr lang="en-US" sz="4800" dirty="0"/>
              <a:t>3</a:t>
            </a:r>
          </a:p>
        </p:txBody>
      </p:sp>
      <p:sp>
        <p:nvSpPr>
          <p:cNvPr id="20" name="TextBox 19">
            <a:extLst>
              <a:ext uri="{FF2B5EF4-FFF2-40B4-BE49-F238E27FC236}">
                <a16:creationId xmlns:a16="http://schemas.microsoft.com/office/drawing/2014/main" id="{8D68BE41-835C-45C1-91AA-032EF370B967}"/>
              </a:ext>
            </a:extLst>
          </p:cNvPr>
          <p:cNvSpPr txBox="1"/>
          <p:nvPr/>
        </p:nvSpPr>
        <p:spPr>
          <a:xfrm>
            <a:off x="1759154" y="2326564"/>
            <a:ext cx="930442" cy="830997"/>
          </a:xfrm>
          <a:prstGeom prst="rect">
            <a:avLst/>
          </a:prstGeom>
          <a:noFill/>
        </p:spPr>
        <p:txBody>
          <a:bodyPr wrap="square" rtlCol="0">
            <a:spAutoFit/>
          </a:bodyPr>
          <a:lstStyle/>
          <a:p>
            <a:pPr algn="ctr"/>
            <a:r>
              <a:rPr lang="en-US" sz="4800" dirty="0"/>
              <a:t>2</a:t>
            </a:r>
          </a:p>
        </p:txBody>
      </p:sp>
      <p:sp>
        <p:nvSpPr>
          <p:cNvPr id="21" name="TextBox 20">
            <a:extLst>
              <a:ext uri="{FF2B5EF4-FFF2-40B4-BE49-F238E27FC236}">
                <a16:creationId xmlns:a16="http://schemas.microsoft.com/office/drawing/2014/main" id="{C5FF3BE5-38D9-4645-AFA5-7C30640DD1C2}"/>
              </a:ext>
            </a:extLst>
          </p:cNvPr>
          <p:cNvSpPr txBox="1"/>
          <p:nvPr/>
        </p:nvSpPr>
        <p:spPr>
          <a:xfrm>
            <a:off x="7615402" y="327758"/>
            <a:ext cx="641783" cy="338554"/>
          </a:xfrm>
          <a:prstGeom prst="rect">
            <a:avLst/>
          </a:prstGeom>
          <a:noFill/>
        </p:spPr>
        <p:txBody>
          <a:bodyPr wrap="square" rtlCol="0">
            <a:spAutoFit/>
          </a:bodyPr>
          <a:lstStyle/>
          <a:p>
            <a:pPr algn="ctr"/>
            <a:r>
              <a:rPr lang="en-US" sz="1600" b="1" dirty="0">
                <a:solidFill>
                  <a:schemeClr val="bg1"/>
                </a:solidFill>
              </a:rPr>
              <a:t>2</a:t>
            </a:r>
          </a:p>
        </p:txBody>
      </p:sp>
    </p:spTree>
    <p:extLst>
      <p:ext uri="{BB962C8B-B14F-4D97-AF65-F5344CB8AC3E}">
        <p14:creationId xmlns:p14="http://schemas.microsoft.com/office/powerpoint/2010/main" val="129089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D0A9C8-085F-4D43-99CE-5BC5355E061A}"/>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0499373-BA2D-4924-8B4C-35AA2CA01A75}"/>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graphicFrame>
        <p:nvGraphicFramePr>
          <p:cNvPr id="7" name="Table 6">
            <a:extLst>
              <a:ext uri="{FF2B5EF4-FFF2-40B4-BE49-F238E27FC236}">
                <a16:creationId xmlns:a16="http://schemas.microsoft.com/office/drawing/2014/main" id="{3F9A066E-1828-4838-9FD6-EAE7C6728193}"/>
              </a:ext>
            </a:extLst>
          </p:cNvPr>
          <p:cNvGraphicFramePr>
            <a:graphicFrameLocks noGrp="1"/>
          </p:cNvGraphicFramePr>
          <p:nvPr/>
        </p:nvGraphicFramePr>
        <p:xfrm>
          <a:off x="1364882" y="-162838"/>
          <a:ext cx="8643413" cy="6928672"/>
        </p:xfrm>
        <a:graphic>
          <a:graphicData uri="http://schemas.openxmlformats.org/drawingml/2006/table">
            <a:tbl>
              <a:tblPr>
                <a:tableStyleId>{073A0DAA-6AF3-43AB-8588-CEC1D06C72B9}</a:tableStyleId>
              </a:tblPr>
              <a:tblGrid>
                <a:gridCol w="5238147">
                  <a:extLst>
                    <a:ext uri="{9D8B030D-6E8A-4147-A177-3AD203B41FA5}">
                      <a16:colId xmlns:a16="http://schemas.microsoft.com/office/drawing/2014/main" val="1079818958"/>
                    </a:ext>
                  </a:extLst>
                </a:gridCol>
                <a:gridCol w="1844840">
                  <a:extLst>
                    <a:ext uri="{9D8B030D-6E8A-4147-A177-3AD203B41FA5}">
                      <a16:colId xmlns:a16="http://schemas.microsoft.com/office/drawing/2014/main" val="3080252969"/>
                    </a:ext>
                  </a:extLst>
                </a:gridCol>
                <a:gridCol w="1560426">
                  <a:extLst>
                    <a:ext uri="{9D8B030D-6E8A-4147-A177-3AD203B41FA5}">
                      <a16:colId xmlns:a16="http://schemas.microsoft.com/office/drawing/2014/main" val="3534089949"/>
                    </a:ext>
                  </a:extLst>
                </a:gridCol>
              </a:tblGrid>
              <a:tr h="221100">
                <a:tc gridSpan="3">
                  <a:txBody>
                    <a:bodyPr/>
                    <a:lstStyle/>
                    <a:p>
                      <a:pPr marL="0" marR="0" algn="ctr">
                        <a:lnSpc>
                          <a:spcPct val="107000"/>
                        </a:lnSpc>
                        <a:spcBef>
                          <a:spcPts val="0"/>
                        </a:spcBef>
                        <a:spcAft>
                          <a:spcPts val="0"/>
                        </a:spcAft>
                      </a:pPr>
                      <a:endPar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708854"/>
                  </a:ext>
                </a:extLst>
              </a:tr>
              <a:tr h="221100">
                <a:tc>
                  <a:txBody>
                    <a:bodyPr/>
                    <a:lstStyle/>
                    <a:p>
                      <a:pPr marL="0" marR="0">
                        <a:lnSpc>
                          <a:spcPct val="107000"/>
                        </a:lnSpc>
                        <a:spcBef>
                          <a:spcPts val="0"/>
                        </a:spcBef>
                        <a:spcAft>
                          <a:spcPts val="0"/>
                        </a:spcAft>
                      </a:pPr>
                      <a:r>
                        <a:rPr lang="en-US" sz="1500" dirty="0">
                          <a:solidFill>
                            <a:schemeClr val="bg1"/>
                          </a:solidFill>
                          <a:effectLst/>
                        </a:rPr>
                        <a:t>Total </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solidFill>
                      <a:schemeClr val="tx1"/>
                    </a:solidFill>
                  </a:tcPr>
                </a:tc>
                <a:tc>
                  <a:txBody>
                    <a:bodyPr/>
                    <a:lstStyle/>
                    <a:p>
                      <a:pPr marL="0" marR="0" algn="ctr">
                        <a:lnSpc>
                          <a:spcPct val="107000"/>
                        </a:lnSpc>
                        <a:spcBef>
                          <a:spcPts val="0"/>
                        </a:spcBef>
                        <a:spcAft>
                          <a:spcPts val="0"/>
                        </a:spcAft>
                      </a:pPr>
                      <a:r>
                        <a:rPr lang="en-US" sz="1500" dirty="0">
                          <a:solidFill>
                            <a:schemeClr val="bg1"/>
                          </a:solidFill>
                          <a:effectLst/>
                        </a:rPr>
                        <a:t>2013 – 15</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tc>
                  <a:txBody>
                    <a:bodyPr/>
                    <a:lstStyle/>
                    <a:p>
                      <a:pPr marL="0" marR="0" algn="ctr">
                        <a:lnSpc>
                          <a:spcPct val="107000"/>
                        </a:lnSpc>
                        <a:spcBef>
                          <a:spcPts val="0"/>
                        </a:spcBef>
                        <a:spcAft>
                          <a:spcPts val="0"/>
                        </a:spcAft>
                      </a:pPr>
                      <a:r>
                        <a:rPr lang="en-US" sz="1500" dirty="0">
                          <a:solidFill>
                            <a:schemeClr val="bg1"/>
                          </a:solidFill>
                          <a:effectLst/>
                        </a:rPr>
                        <a:t>2016-18</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extLst>
                  <a:ext uri="{0D108BD9-81ED-4DB2-BD59-A6C34878D82A}">
                    <a16:rowId xmlns:a16="http://schemas.microsoft.com/office/drawing/2014/main" val="2284464132"/>
                  </a:ext>
                </a:extLst>
              </a:tr>
              <a:tr h="235919">
                <a:tc>
                  <a:txBody>
                    <a:bodyPr/>
                    <a:lstStyle/>
                    <a:p>
                      <a:pPr marL="0" marR="0">
                        <a:lnSpc>
                          <a:spcPct val="107000"/>
                        </a:lnSpc>
                        <a:spcBef>
                          <a:spcPts val="0"/>
                        </a:spcBef>
                        <a:spcAft>
                          <a:spcPts val="0"/>
                        </a:spcAft>
                      </a:pPr>
                      <a:r>
                        <a:rPr lang="en-US" sz="1500" dirty="0">
                          <a:effectLst/>
                        </a:rPr>
                        <a:t>All Causes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a:effectLst/>
                        </a:rPr>
                        <a:t>4.6</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5.0</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423496657"/>
                  </a:ext>
                </a:extLst>
              </a:tr>
              <a:tr h="235919">
                <a:tc>
                  <a:txBody>
                    <a:bodyPr/>
                    <a:lstStyle/>
                    <a:p>
                      <a:pPr marL="0" marR="0">
                        <a:lnSpc>
                          <a:spcPct val="107000"/>
                        </a:lnSpc>
                        <a:spcBef>
                          <a:spcPts val="0"/>
                        </a:spcBef>
                        <a:spcAft>
                          <a:spcPts val="0"/>
                        </a:spcAft>
                      </a:pPr>
                      <a:r>
                        <a:rPr lang="en-US" sz="1500" dirty="0">
                          <a:effectLst/>
                        </a:rPr>
                        <a:t>Congenital Anomaly/Birth Defect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a:effectLst/>
                        </a:rPr>
                        <a:t>96.3 per 100,000</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106.8</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3750563617"/>
                  </a:ext>
                </a:extLst>
              </a:tr>
              <a:tr h="235919">
                <a:tc>
                  <a:txBody>
                    <a:bodyPr/>
                    <a:lstStyle/>
                    <a:p>
                      <a:pPr marL="0" marR="0">
                        <a:lnSpc>
                          <a:spcPct val="107000"/>
                        </a:lnSpc>
                        <a:spcBef>
                          <a:spcPts val="0"/>
                        </a:spcBef>
                        <a:spcAft>
                          <a:spcPts val="0"/>
                        </a:spcAft>
                      </a:pPr>
                      <a:r>
                        <a:rPr lang="en-US" sz="1500" dirty="0">
                          <a:effectLst/>
                        </a:rPr>
                        <a:t>Pre-term birth (&lt;37 Weeks)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a:effectLst/>
                        </a:rPr>
                        <a:t>9.7 %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9.7 %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2539641079"/>
                  </a:ext>
                </a:extLst>
              </a:tr>
              <a:tr h="484321">
                <a:tc>
                  <a:txBody>
                    <a:bodyPr/>
                    <a:lstStyle/>
                    <a:p>
                      <a:pPr marL="0" marR="0">
                        <a:lnSpc>
                          <a:spcPct val="107000"/>
                        </a:lnSpc>
                        <a:spcBef>
                          <a:spcPts val="0"/>
                        </a:spcBef>
                        <a:spcAft>
                          <a:spcPts val="0"/>
                        </a:spcAft>
                      </a:pPr>
                      <a:r>
                        <a:rPr lang="en-US" sz="1500" dirty="0">
                          <a:effectLst/>
                        </a:rPr>
                        <a:t>Sudden Unexpected Infant Death (SUID), </a:t>
                      </a:r>
                      <a:br>
                        <a:rPr lang="en-US" sz="1500" dirty="0">
                          <a:effectLst/>
                        </a:rPr>
                      </a:br>
                      <a:r>
                        <a:rPr lang="en-US" sz="1500" dirty="0">
                          <a:effectLst/>
                        </a:rPr>
                        <a:t>per 1,000 live births</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0.5</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0.5</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557203660"/>
                  </a:ext>
                </a:extLst>
              </a:tr>
              <a:tr h="235919">
                <a:tc>
                  <a:txBody>
                    <a:bodyPr/>
                    <a:lstStyle/>
                    <a:p>
                      <a:pPr marL="0" marR="0">
                        <a:lnSpc>
                          <a:spcPct val="107000"/>
                        </a:lnSpc>
                        <a:spcBef>
                          <a:spcPts val="0"/>
                        </a:spcBef>
                        <a:spcAft>
                          <a:spcPts val="0"/>
                        </a:spcAft>
                      </a:pPr>
                      <a:r>
                        <a:rPr lang="en-US" sz="1500" dirty="0">
                          <a:effectLst/>
                        </a:rPr>
                        <a:t>Low birth weight (&lt;2500 g)</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8.6%</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8.4%</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1653655798"/>
                  </a:ext>
                </a:extLst>
              </a:tr>
              <a:tr h="221100">
                <a:tc>
                  <a:txBody>
                    <a:bodyPr/>
                    <a:lstStyle/>
                    <a:p>
                      <a:pPr marL="0" marR="0">
                        <a:lnSpc>
                          <a:spcPct val="107000"/>
                        </a:lnSpc>
                        <a:spcBef>
                          <a:spcPts val="0"/>
                        </a:spcBef>
                        <a:spcAft>
                          <a:spcPts val="0"/>
                        </a:spcAft>
                      </a:pPr>
                      <a:r>
                        <a:rPr lang="en-US" sz="1500" dirty="0">
                          <a:solidFill>
                            <a:schemeClr val="bg1"/>
                          </a:solidFill>
                          <a:effectLst/>
                        </a:rPr>
                        <a:t>Non-Hispanic Black Race </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solidFill>
                      <a:schemeClr val="tx1"/>
                    </a:solidFill>
                  </a:tcPr>
                </a:tc>
                <a:tc>
                  <a:txBody>
                    <a:bodyPr/>
                    <a:lstStyle/>
                    <a:p>
                      <a:pPr marL="0" marR="0" algn="ctr">
                        <a:lnSpc>
                          <a:spcPct val="107000"/>
                        </a:lnSpc>
                        <a:spcBef>
                          <a:spcPts val="0"/>
                        </a:spcBef>
                        <a:spcAft>
                          <a:spcPts val="0"/>
                        </a:spcAft>
                      </a:pPr>
                      <a:r>
                        <a:rPr lang="en-US" sz="1500" dirty="0">
                          <a:solidFill>
                            <a:schemeClr val="bg1"/>
                          </a:solidFill>
                          <a:effectLst/>
                        </a:rPr>
                        <a:t>2013- 2015</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tc>
                  <a:txBody>
                    <a:bodyPr/>
                    <a:lstStyle/>
                    <a:p>
                      <a:pPr marL="0" marR="0" algn="ctr">
                        <a:lnSpc>
                          <a:spcPct val="107000"/>
                        </a:lnSpc>
                        <a:spcBef>
                          <a:spcPts val="0"/>
                        </a:spcBef>
                        <a:spcAft>
                          <a:spcPts val="0"/>
                        </a:spcAft>
                      </a:pPr>
                      <a:r>
                        <a:rPr lang="en-US" sz="1500" dirty="0">
                          <a:solidFill>
                            <a:schemeClr val="bg1"/>
                          </a:solidFill>
                          <a:effectLst/>
                        </a:rPr>
                        <a:t>2016-18</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extLst>
                  <a:ext uri="{0D108BD9-81ED-4DB2-BD59-A6C34878D82A}">
                    <a16:rowId xmlns:a16="http://schemas.microsoft.com/office/drawing/2014/main" val="3995202393"/>
                  </a:ext>
                </a:extLst>
              </a:tr>
              <a:tr h="235919">
                <a:tc>
                  <a:txBody>
                    <a:bodyPr/>
                    <a:lstStyle/>
                    <a:p>
                      <a:pPr marL="0" marR="0">
                        <a:lnSpc>
                          <a:spcPct val="107000"/>
                        </a:lnSpc>
                        <a:spcBef>
                          <a:spcPts val="0"/>
                        </a:spcBef>
                        <a:spcAft>
                          <a:spcPts val="0"/>
                        </a:spcAft>
                      </a:pPr>
                      <a:r>
                        <a:rPr lang="en-US" sz="1500" dirty="0">
                          <a:effectLst/>
                        </a:rPr>
                        <a:t>All Causes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8.8.</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11.8</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364755176"/>
                  </a:ext>
                </a:extLst>
              </a:tr>
              <a:tr h="235919">
                <a:tc>
                  <a:txBody>
                    <a:bodyPr/>
                    <a:lstStyle/>
                    <a:p>
                      <a:pPr marL="0" marR="0">
                        <a:lnSpc>
                          <a:spcPct val="107000"/>
                        </a:lnSpc>
                        <a:spcBef>
                          <a:spcPts val="0"/>
                        </a:spcBef>
                        <a:spcAft>
                          <a:spcPts val="0"/>
                        </a:spcAft>
                      </a:pPr>
                      <a:r>
                        <a:rPr lang="en-US" sz="1500" dirty="0">
                          <a:effectLst/>
                        </a:rPr>
                        <a:t>Congenital Anomaly/Birth Defect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180.8</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245.0</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1467659620"/>
                  </a:ext>
                </a:extLst>
              </a:tr>
              <a:tr h="291239">
                <a:tc>
                  <a:txBody>
                    <a:bodyPr/>
                    <a:lstStyle/>
                    <a:p>
                      <a:pPr marL="0" marR="0">
                        <a:lnSpc>
                          <a:spcPct val="107000"/>
                        </a:lnSpc>
                        <a:spcBef>
                          <a:spcPts val="0"/>
                        </a:spcBef>
                        <a:spcAft>
                          <a:spcPts val="0"/>
                        </a:spcAft>
                      </a:pPr>
                      <a:r>
                        <a:rPr lang="en-US" sz="1500">
                          <a:effectLst/>
                        </a:rPr>
                        <a:t>Prematurity/Low Birth Weight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a:effectLst/>
                        </a:rPr>
                        <a:t>13.3%</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50000"/>
                        </a:lnSpc>
                        <a:spcBef>
                          <a:spcPts val="0"/>
                        </a:spcBef>
                        <a:spcAft>
                          <a:spcPts val="0"/>
                        </a:spcAft>
                      </a:pPr>
                      <a:r>
                        <a:rPr lang="en-US" sz="1500">
                          <a:effectLst/>
                        </a:rPr>
                        <a:t>13.7%</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1047236772"/>
                  </a:ext>
                </a:extLst>
              </a:tr>
              <a:tr h="484321">
                <a:tc>
                  <a:txBody>
                    <a:bodyPr/>
                    <a:lstStyle/>
                    <a:p>
                      <a:pPr marL="0" marR="0">
                        <a:lnSpc>
                          <a:spcPct val="107000"/>
                        </a:lnSpc>
                        <a:spcBef>
                          <a:spcPts val="0"/>
                        </a:spcBef>
                        <a:spcAft>
                          <a:spcPts val="0"/>
                        </a:spcAft>
                      </a:pPr>
                      <a:r>
                        <a:rPr lang="en-US" sz="1500" dirty="0">
                          <a:effectLst/>
                        </a:rPr>
                        <a:t>Sudden Unexpected Infant Death (SUID) </a:t>
                      </a:r>
                      <a:br>
                        <a:rPr lang="en-US" sz="1500" dirty="0">
                          <a:effectLst/>
                        </a:rPr>
                      </a:br>
                      <a:r>
                        <a:rPr lang="en-US" sz="1500" dirty="0">
                          <a:effectLst/>
                        </a:rPr>
                        <a:t>per 1,000 live births</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1.4</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1.3</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4282609305"/>
                  </a:ext>
                </a:extLst>
              </a:tr>
              <a:tr h="235919">
                <a:tc>
                  <a:txBody>
                    <a:bodyPr/>
                    <a:lstStyle/>
                    <a:p>
                      <a:pPr marL="0" marR="0">
                        <a:lnSpc>
                          <a:spcPct val="107000"/>
                        </a:lnSpc>
                        <a:spcBef>
                          <a:spcPts val="0"/>
                        </a:spcBef>
                        <a:spcAft>
                          <a:spcPts val="0"/>
                        </a:spcAft>
                      </a:pPr>
                      <a:r>
                        <a:rPr lang="en-US" sz="1500">
                          <a:effectLst/>
                        </a:rPr>
                        <a:t>Low birth weight (&lt;2500 g)</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a:effectLst/>
                        </a:rPr>
                        <a:t>13.1%</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13.7%</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3845140030"/>
                  </a:ext>
                </a:extLst>
              </a:tr>
              <a:tr h="221100">
                <a:tc>
                  <a:txBody>
                    <a:bodyPr/>
                    <a:lstStyle/>
                    <a:p>
                      <a:pPr marL="0" marR="0">
                        <a:lnSpc>
                          <a:spcPct val="107000"/>
                        </a:lnSpc>
                        <a:spcBef>
                          <a:spcPts val="0"/>
                        </a:spcBef>
                        <a:spcAft>
                          <a:spcPts val="0"/>
                        </a:spcAft>
                      </a:pPr>
                      <a:r>
                        <a:rPr lang="en-US" sz="1500" dirty="0">
                          <a:solidFill>
                            <a:schemeClr val="bg1"/>
                          </a:solidFill>
                          <a:effectLst/>
                        </a:rPr>
                        <a:t>Non-Hispanic White Race </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solidFill>
                      <a:schemeClr val="tx1"/>
                    </a:solidFill>
                  </a:tcPr>
                </a:tc>
                <a:tc>
                  <a:txBody>
                    <a:bodyPr/>
                    <a:lstStyle/>
                    <a:p>
                      <a:pPr marL="0" marR="0" algn="ctr">
                        <a:lnSpc>
                          <a:spcPct val="107000"/>
                        </a:lnSpc>
                        <a:spcBef>
                          <a:spcPts val="0"/>
                        </a:spcBef>
                        <a:spcAft>
                          <a:spcPts val="0"/>
                        </a:spcAft>
                      </a:pPr>
                      <a:r>
                        <a:rPr lang="en-US" sz="1500">
                          <a:solidFill>
                            <a:schemeClr val="bg1"/>
                          </a:solidFill>
                          <a:effectLst/>
                        </a:rPr>
                        <a:t>2013- 2015</a:t>
                      </a:r>
                      <a:endParaRPr lang="en-US" sz="15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tc>
                  <a:txBody>
                    <a:bodyPr/>
                    <a:lstStyle/>
                    <a:p>
                      <a:pPr marL="0" marR="0" algn="ctr">
                        <a:lnSpc>
                          <a:spcPct val="107000"/>
                        </a:lnSpc>
                        <a:spcBef>
                          <a:spcPts val="0"/>
                        </a:spcBef>
                        <a:spcAft>
                          <a:spcPts val="0"/>
                        </a:spcAft>
                      </a:pPr>
                      <a:r>
                        <a:rPr lang="en-US" sz="1500" dirty="0">
                          <a:solidFill>
                            <a:schemeClr val="bg1"/>
                          </a:solidFill>
                          <a:effectLst/>
                        </a:rPr>
                        <a:t>2016-18</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extLst>
                  <a:ext uri="{0D108BD9-81ED-4DB2-BD59-A6C34878D82A}">
                    <a16:rowId xmlns:a16="http://schemas.microsoft.com/office/drawing/2014/main" val="3960302467"/>
                  </a:ext>
                </a:extLst>
              </a:tr>
              <a:tr h="235919">
                <a:tc>
                  <a:txBody>
                    <a:bodyPr/>
                    <a:lstStyle/>
                    <a:p>
                      <a:pPr marL="0" marR="0">
                        <a:lnSpc>
                          <a:spcPct val="107000"/>
                        </a:lnSpc>
                        <a:spcBef>
                          <a:spcPts val="0"/>
                        </a:spcBef>
                        <a:spcAft>
                          <a:spcPts val="0"/>
                        </a:spcAft>
                      </a:pPr>
                      <a:r>
                        <a:rPr lang="en-US" sz="1500" dirty="0">
                          <a:effectLst/>
                        </a:rPr>
                        <a:t>All Causes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3.2</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3.2</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1013683108"/>
                  </a:ext>
                </a:extLst>
              </a:tr>
              <a:tr h="235919">
                <a:tc>
                  <a:txBody>
                    <a:bodyPr/>
                    <a:lstStyle/>
                    <a:p>
                      <a:pPr marL="0" marR="0">
                        <a:lnSpc>
                          <a:spcPct val="107000"/>
                        </a:lnSpc>
                        <a:spcBef>
                          <a:spcPts val="0"/>
                        </a:spcBef>
                        <a:spcAft>
                          <a:spcPts val="0"/>
                        </a:spcAft>
                      </a:pPr>
                      <a:r>
                        <a:rPr lang="en-US" sz="1500">
                          <a:effectLst/>
                        </a:rPr>
                        <a:t>Congenital Anomaly/Birth Defect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68.5</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74.4</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3545248139"/>
                  </a:ext>
                </a:extLst>
              </a:tr>
              <a:tr h="235919">
                <a:tc>
                  <a:txBody>
                    <a:bodyPr/>
                    <a:lstStyle/>
                    <a:p>
                      <a:pPr marL="0" marR="0">
                        <a:lnSpc>
                          <a:spcPct val="107000"/>
                        </a:lnSpc>
                        <a:spcBef>
                          <a:spcPts val="0"/>
                        </a:spcBef>
                        <a:spcAft>
                          <a:spcPts val="0"/>
                        </a:spcAft>
                      </a:pPr>
                      <a:r>
                        <a:rPr lang="en-US" sz="1500">
                          <a:effectLst/>
                        </a:rPr>
                        <a:t>Prematurity/Low Birth Weight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8.6%</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8.7%</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679153024"/>
                  </a:ext>
                </a:extLst>
              </a:tr>
              <a:tr h="484321">
                <a:tc>
                  <a:txBody>
                    <a:bodyPr/>
                    <a:lstStyle/>
                    <a:p>
                      <a:pPr marL="0" marR="0">
                        <a:lnSpc>
                          <a:spcPct val="107000"/>
                        </a:lnSpc>
                        <a:spcBef>
                          <a:spcPts val="0"/>
                        </a:spcBef>
                        <a:spcAft>
                          <a:spcPts val="0"/>
                        </a:spcAft>
                      </a:pPr>
                      <a:r>
                        <a:rPr lang="en-US" sz="1500" dirty="0">
                          <a:effectLst/>
                        </a:rPr>
                        <a:t>Sudden Unexpected Infant Death (SUID) </a:t>
                      </a:r>
                      <a:br>
                        <a:rPr lang="en-US" sz="1500" dirty="0">
                          <a:effectLst/>
                        </a:rPr>
                      </a:br>
                      <a:r>
                        <a:rPr lang="en-US" sz="1500" dirty="0">
                          <a:effectLst/>
                        </a:rPr>
                        <a:t>per 1,000 live births</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0.2</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0.2</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1456018769"/>
                  </a:ext>
                </a:extLst>
              </a:tr>
              <a:tr h="235919">
                <a:tc>
                  <a:txBody>
                    <a:bodyPr/>
                    <a:lstStyle/>
                    <a:p>
                      <a:pPr marL="0" marR="0">
                        <a:lnSpc>
                          <a:spcPct val="107000"/>
                        </a:lnSpc>
                        <a:spcBef>
                          <a:spcPts val="0"/>
                        </a:spcBef>
                        <a:spcAft>
                          <a:spcPts val="0"/>
                        </a:spcAft>
                      </a:pPr>
                      <a:r>
                        <a:rPr lang="en-US" sz="1500">
                          <a:effectLst/>
                        </a:rPr>
                        <a:t>Low birth weight (&lt;2500 g)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7.2 %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a:effectLst/>
                        </a:rPr>
                        <a:t>7.0%</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2366684046"/>
                  </a:ext>
                </a:extLst>
              </a:tr>
              <a:tr h="221100">
                <a:tc>
                  <a:txBody>
                    <a:bodyPr/>
                    <a:lstStyle/>
                    <a:p>
                      <a:pPr marL="0" marR="0">
                        <a:lnSpc>
                          <a:spcPct val="107000"/>
                        </a:lnSpc>
                        <a:spcBef>
                          <a:spcPts val="0"/>
                        </a:spcBef>
                        <a:spcAft>
                          <a:spcPts val="0"/>
                        </a:spcAft>
                      </a:pPr>
                      <a:r>
                        <a:rPr lang="en-US" sz="1500" dirty="0">
                          <a:solidFill>
                            <a:schemeClr val="bg1"/>
                          </a:solidFill>
                          <a:effectLst/>
                        </a:rPr>
                        <a:t>Hispanic Ethnicity (All Races) </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solidFill>
                      <a:schemeClr val="tx1"/>
                    </a:solidFill>
                  </a:tcPr>
                </a:tc>
                <a:tc>
                  <a:txBody>
                    <a:bodyPr/>
                    <a:lstStyle/>
                    <a:p>
                      <a:pPr marL="0" marR="0" algn="ctr">
                        <a:lnSpc>
                          <a:spcPct val="107000"/>
                        </a:lnSpc>
                        <a:spcBef>
                          <a:spcPts val="0"/>
                        </a:spcBef>
                        <a:spcAft>
                          <a:spcPts val="0"/>
                        </a:spcAft>
                      </a:pPr>
                      <a:r>
                        <a:rPr lang="en-US" sz="1500" dirty="0">
                          <a:solidFill>
                            <a:schemeClr val="bg1"/>
                          </a:solidFill>
                          <a:effectLst/>
                        </a:rPr>
                        <a:t>2013- 2015</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tc>
                  <a:txBody>
                    <a:bodyPr/>
                    <a:lstStyle/>
                    <a:p>
                      <a:pPr marL="0" marR="0" algn="ctr">
                        <a:lnSpc>
                          <a:spcPct val="107000"/>
                        </a:lnSpc>
                        <a:spcBef>
                          <a:spcPts val="0"/>
                        </a:spcBef>
                        <a:spcAft>
                          <a:spcPts val="0"/>
                        </a:spcAft>
                      </a:pPr>
                      <a:r>
                        <a:rPr lang="en-US" sz="1500" dirty="0">
                          <a:solidFill>
                            <a:schemeClr val="bg1"/>
                          </a:solidFill>
                          <a:effectLst/>
                        </a:rPr>
                        <a:t>2016-18</a:t>
                      </a:r>
                      <a:endParaRPr lang="en-US" sz="15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solidFill>
                      <a:schemeClr val="tx1"/>
                    </a:solidFill>
                  </a:tcPr>
                </a:tc>
                <a:extLst>
                  <a:ext uri="{0D108BD9-81ED-4DB2-BD59-A6C34878D82A}">
                    <a16:rowId xmlns:a16="http://schemas.microsoft.com/office/drawing/2014/main" val="4029510520"/>
                  </a:ext>
                </a:extLst>
              </a:tr>
              <a:tr h="235919">
                <a:tc>
                  <a:txBody>
                    <a:bodyPr/>
                    <a:lstStyle/>
                    <a:p>
                      <a:pPr marL="0" marR="0">
                        <a:lnSpc>
                          <a:spcPct val="107000"/>
                        </a:lnSpc>
                        <a:spcBef>
                          <a:spcPts val="0"/>
                        </a:spcBef>
                        <a:spcAft>
                          <a:spcPts val="0"/>
                        </a:spcAft>
                      </a:pPr>
                      <a:r>
                        <a:rPr lang="en-US" sz="1500" dirty="0">
                          <a:effectLst/>
                        </a:rPr>
                        <a:t>All Causes </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3.4</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3.9</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2864792848"/>
                  </a:ext>
                </a:extLst>
              </a:tr>
              <a:tr h="235919">
                <a:tc>
                  <a:txBody>
                    <a:bodyPr/>
                    <a:lstStyle/>
                    <a:p>
                      <a:pPr marL="0" marR="0">
                        <a:lnSpc>
                          <a:spcPct val="107000"/>
                        </a:lnSpc>
                        <a:spcBef>
                          <a:spcPts val="0"/>
                        </a:spcBef>
                        <a:spcAft>
                          <a:spcPts val="0"/>
                        </a:spcAft>
                      </a:pPr>
                      <a:r>
                        <a:rPr lang="en-US" sz="1500">
                          <a:effectLst/>
                        </a:rPr>
                        <a:t>Congenital Anomaly/Birth Defect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70.9</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85.0</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297600357"/>
                  </a:ext>
                </a:extLst>
              </a:tr>
              <a:tr h="221100">
                <a:tc>
                  <a:txBody>
                    <a:bodyPr/>
                    <a:lstStyle/>
                    <a:p>
                      <a:pPr marL="0" marR="0">
                        <a:lnSpc>
                          <a:spcPct val="107000"/>
                        </a:lnSpc>
                        <a:spcBef>
                          <a:spcPts val="0"/>
                        </a:spcBef>
                        <a:spcAft>
                          <a:spcPts val="0"/>
                        </a:spcAft>
                      </a:pPr>
                      <a:r>
                        <a:rPr lang="en-US" sz="1500">
                          <a:effectLst/>
                        </a:rPr>
                        <a:t>Prematurity/Low Birth Weight </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8.8%</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9.1%</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4150634004"/>
                  </a:ext>
                </a:extLst>
              </a:tr>
              <a:tr h="484321">
                <a:tc>
                  <a:txBody>
                    <a:bodyPr/>
                    <a:lstStyle/>
                    <a:p>
                      <a:pPr marL="0" marR="0">
                        <a:lnSpc>
                          <a:spcPct val="107000"/>
                        </a:lnSpc>
                        <a:spcBef>
                          <a:spcPts val="0"/>
                        </a:spcBef>
                        <a:spcAft>
                          <a:spcPts val="0"/>
                        </a:spcAft>
                      </a:pPr>
                      <a:r>
                        <a:rPr lang="en-US" sz="1500">
                          <a:effectLst/>
                        </a:rPr>
                        <a:t>Sudden Unexpected Infant Death (SUID) </a:t>
                      </a:r>
                      <a:br>
                        <a:rPr lang="en-US" sz="1500">
                          <a:effectLst/>
                        </a:rPr>
                      </a:br>
                      <a:r>
                        <a:rPr lang="en-US" sz="1500">
                          <a:effectLst/>
                        </a:rPr>
                        <a:t>per 1,000 live births</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dirty="0">
                          <a:effectLst/>
                        </a:rPr>
                        <a:t>0.3</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0.3</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1795514487"/>
                  </a:ext>
                </a:extLst>
              </a:tr>
              <a:tr h="235919">
                <a:tc>
                  <a:txBody>
                    <a:bodyPr/>
                    <a:lstStyle/>
                    <a:p>
                      <a:pPr marL="0" marR="0">
                        <a:lnSpc>
                          <a:spcPct val="107000"/>
                        </a:lnSpc>
                        <a:spcBef>
                          <a:spcPts val="0"/>
                        </a:spcBef>
                        <a:spcAft>
                          <a:spcPts val="0"/>
                        </a:spcAft>
                      </a:pPr>
                      <a:r>
                        <a:rPr lang="en-US" sz="1500">
                          <a:effectLst/>
                        </a:rPr>
                        <a:t>Low birth weight (&lt;2500 g)</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tc>
                <a:tc>
                  <a:txBody>
                    <a:bodyPr/>
                    <a:lstStyle/>
                    <a:p>
                      <a:pPr marL="0" marR="0" algn="ctr">
                        <a:lnSpc>
                          <a:spcPct val="107000"/>
                        </a:lnSpc>
                        <a:spcBef>
                          <a:spcPts val="0"/>
                        </a:spcBef>
                        <a:spcAft>
                          <a:spcPts val="0"/>
                        </a:spcAft>
                      </a:pPr>
                      <a:r>
                        <a:rPr lang="en-US" sz="1500">
                          <a:effectLst/>
                        </a:rPr>
                        <a:t>7.3%</a:t>
                      </a:r>
                      <a:endPar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tc>
                  <a:txBody>
                    <a:bodyPr/>
                    <a:lstStyle/>
                    <a:p>
                      <a:pPr marL="0" marR="0" algn="ctr">
                        <a:lnSpc>
                          <a:spcPct val="107000"/>
                        </a:lnSpc>
                        <a:spcBef>
                          <a:spcPts val="0"/>
                        </a:spcBef>
                        <a:spcAft>
                          <a:spcPts val="0"/>
                        </a:spcAft>
                      </a:pPr>
                      <a:r>
                        <a:rPr lang="en-US" sz="1500" dirty="0">
                          <a:effectLst/>
                        </a:rPr>
                        <a:t>7.1%</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10" marR="60910" marT="0" marB="0" anchor="ctr"/>
                </a:tc>
                <a:extLst>
                  <a:ext uri="{0D108BD9-81ED-4DB2-BD59-A6C34878D82A}">
                    <a16:rowId xmlns:a16="http://schemas.microsoft.com/office/drawing/2014/main" val="1617161327"/>
                  </a:ext>
                </a:extLst>
              </a:tr>
            </a:tbl>
          </a:graphicData>
        </a:graphic>
      </p:graphicFrame>
      <p:sp>
        <p:nvSpPr>
          <p:cNvPr id="2" name="Rectangle 1">
            <a:extLst>
              <a:ext uri="{FF2B5EF4-FFF2-40B4-BE49-F238E27FC236}">
                <a16:creationId xmlns:a16="http://schemas.microsoft.com/office/drawing/2014/main" id="{B7CD3619-3FC1-4110-8F73-67A0F8FCB25E}"/>
              </a:ext>
            </a:extLst>
          </p:cNvPr>
          <p:cNvSpPr/>
          <p:nvPr/>
        </p:nvSpPr>
        <p:spPr>
          <a:xfrm>
            <a:off x="116910" y="1765550"/>
            <a:ext cx="1247973" cy="2585323"/>
          </a:xfrm>
          <a:prstGeom prst="rect">
            <a:avLst/>
          </a:prstGeom>
        </p:spPr>
        <p:txBody>
          <a:bodyPr wrap="square">
            <a:spAutoFit/>
          </a:bodyPr>
          <a:lstStyle/>
          <a:p>
            <a:r>
              <a:rPr lang="en-US" b="1" dirty="0"/>
              <a:t>SELECT CAUSES OF INFANT DEATH IN MIAMI-DADE COUNTY, 2013 - 2018 </a:t>
            </a:r>
          </a:p>
        </p:txBody>
      </p:sp>
      <p:sp>
        <p:nvSpPr>
          <p:cNvPr id="6" name="TextBox 5">
            <a:extLst>
              <a:ext uri="{FF2B5EF4-FFF2-40B4-BE49-F238E27FC236}">
                <a16:creationId xmlns:a16="http://schemas.microsoft.com/office/drawing/2014/main" id="{EB0A208E-E9C6-4209-A102-FB88D2491A1F}"/>
              </a:ext>
            </a:extLst>
          </p:cNvPr>
          <p:cNvSpPr txBox="1"/>
          <p:nvPr/>
        </p:nvSpPr>
        <p:spPr>
          <a:xfrm>
            <a:off x="10149841" y="6136700"/>
            <a:ext cx="2042159" cy="584775"/>
          </a:xfrm>
          <a:prstGeom prst="rect">
            <a:avLst/>
          </a:prstGeom>
          <a:noFill/>
        </p:spPr>
        <p:txBody>
          <a:bodyPr wrap="square" rtlCol="0">
            <a:spAutoFit/>
          </a:bodyPr>
          <a:lstStyle/>
          <a:p>
            <a:pPr algn="ctr"/>
            <a:r>
              <a:rPr lang="en-US" sz="1600" dirty="0">
                <a:solidFill>
                  <a:schemeClr val="bg2">
                    <a:lumMod val="25000"/>
                  </a:schemeClr>
                </a:solidFill>
              </a:rPr>
              <a:t>All data is from </a:t>
            </a:r>
            <a:r>
              <a:rPr lang="en-US" sz="1600" dirty="0" err="1">
                <a:solidFill>
                  <a:schemeClr val="bg2">
                    <a:lumMod val="25000"/>
                  </a:schemeClr>
                </a:solidFill>
              </a:rPr>
              <a:t>FlHealthCharts.Com</a:t>
            </a:r>
            <a:endParaRPr lang="en-US" sz="1600" dirty="0">
              <a:solidFill>
                <a:schemeClr val="bg2">
                  <a:lumMod val="25000"/>
                </a:schemeClr>
              </a:solidFill>
            </a:endParaRPr>
          </a:p>
        </p:txBody>
      </p:sp>
    </p:spTree>
    <p:extLst>
      <p:ext uri="{BB962C8B-B14F-4D97-AF65-F5344CB8AC3E}">
        <p14:creationId xmlns:p14="http://schemas.microsoft.com/office/powerpoint/2010/main" val="70731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AFCA-F16C-4335-97E1-9A4CCD66D35C}"/>
              </a:ext>
            </a:extLst>
          </p:cNvPr>
          <p:cNvSpPr>
            <a:spLocks noGrp="1"/>
          </p:cNvSpPr>
          <p:nvPr>
            <p:ph type="title"/>
          </p:nvPr>
        </p:nvSpPr>
        <p:spPr/>
        <p:txBody>
          <a:bodyPr>
            <a:noAutofit/>
          </a:bodyPr>
          <a:lstStyle/>
          <a:p>
            <a:r>
              <a:rPr lang="en-US" b="1" dirty="0">
                <a:solidFill>
                  <a:schemeClr val="bg1"/>
                </a:solidFill>
                <a:ea typeface="Calibri" panose="020F0502020204030204" pitchFamily="34" charset="0"/>
                <a:cs typeface="Times New Roman" panose="02020603050405020304" pitchFamily="18" charset="0"/>
              </a:rPr>
              <a:t>What is Maternal Mortality?</a:t>
            </a:r>
            <a:br>
              <a:rPr lang="en-US" dirty="0">
                <a:solidFill>
                  <a:schemeClr val="bg1"/>
                </a:solidFill>
                <a:ea typeface="Calibri" panose="020F0502020204030204" pitchFamily="34" charset="0"/>
                <a:cs typeface="Times New Roman" panose="02020603050405020304" pitchFamily="18" charset="0"/>
              </a:rPr>
            </a:br>
            <a:endParaRPr lang="en-US" dirty="0">
              <a:solidFill>
                <a:schemeClr val="bg1"/>
              </a:solidFill>
            </a:endParaRPr>
          </a:p>
        </p:txBody>
      </p:sp>
      <p:sp>
        <p:nvSpPr>
          <p:cNvPr id="4" name="Rectangle 3">
            <a:extLst>
              <a:ext uri="{FF2B5EF4-FFF2-40B4-BE49-F238E27FC236}">
                <a16:creationId xmlns:a16="http://schemas.microsoft.com/office/drawing/2014/main" id="{B1E460E6-0DC4-40CF-81F3-1B46DE5B88C9}"/>
              </a:ext>
            </a:extLst>
          </p:cNvPr>
          <p:cNvSpPr/>
          <p:nvPr/>
        </p:nvSpPr>
        <p:spPr>
          <a:xfrm>
            <a:off x="1425379" y="3274559"/>
            <a:ext cx="9341242" cy="2677656"/>
          </a:xfrm>
          <a:prstGeom prst="rect">
            <a:avLst/>
          </a:prstGeom>
        </p:spPr>
        <p:txBody>
          <a:bodyPr wrap="square">
            <a:spAutoFit/>
          </a:bodyPr>
          <a:lstStyle/>
          <a:p>
            <a:pPr algn="just"/>
            <a:r>
              <a:rPr lang="en-US" sz="2400" dirty="0"/>
              <a:t>Maternal Mortality is a measure of Maternal death expressed as the number of deaths divided by total recorded (or estimated) live births in the same period and multiplying by 100,000.</a:t>
            </a:r>
          </a:p>
          <a:p>
            <a:endParaRPr lang="en-US" sz="2400" dirty="0"/>
          </a:p>
          <a:p>
            <a:pPr algn="ctr"/>
            <a:r>
              <a:rPr lang="en-US" sz="2400" dirty="0"/>
              <a:t>Number of Maternal Deaths</a:t>
            </a:r>
          </a:p>
          <a:p>
            <a:pPr marL="1427163" algn="ctr"/>
            <a:r>
              <a:rPr lang="en-US" sz="2400" dirty="0"/>
              <a:t>---------------------------------------------    x100,000</a:t>
            </a:r>
          </a:p>
          <a:p>
            <a:pPr algn="ctr"/>
            <a:r>
              <a:rPr lang="en-US" sz="2400" dirty="0"/>
              <a:t>Live births</a:t>
            </a:r>
          </a:p>
        </p:txBody>
      </p:sp>
      <p:sp>
        <p:nvSpPr>
          <p:cNvPr id="5" name="Rectangle 4">
            <a:extLst>
              <a:ext uri="{FF2B5EF4-FFF2-40B4-BE49-F238E27FC236}">
                <a16:creationId xmlns:a16="http://schemas.microsoft.com/office/drawing/2014/main" id="{2CC037AA-3DBF-463D-B244-2450C07AFA1A}"/>
              </a:ext>
            </a:extLst>
          </p:cNvPr>
          <p:cNvSpPr/>
          <p:nvPr/>
        </p:nvSpPr>
        <p:spPr>
          <a:xfrm>
            <a:off x="3048000" y="1578379"/>
            <a:ext cx="6096000" cy="830997"/>
          </a:xfrm>
          <a:prstGeom prst="rect">
            <a:avLst/>
          </a:prstGeom>
          <a:solidFill>
            <a:schemeClr val="accent1">
              <a:lumMod val="20000"/>
              <a:lumOff val="80000"/>
            </a:schemeClr>
          </a:solidFill>
        </p:spPr>
        <p:txBody>
          <a:bodyPr>
            <a:spAutoFit/>
          </a:bodyPr>
          <a:lstStyle/>
          <a:p>
            <a:pPr algn="ctr"/>
            <a:r>
              <a:rPr lang="en-US" sz="2400" dirty="0"/>
              <a:t>The death of a woman during pregnancy, at delivery, or soon after delivery. </a:t>
            </a:r>
          </a:p>
        </p:txBody>
      </p:sp>
      <p:sp>
        <p:nvSpPr>
          <p:cNvPr id="6" name="TextBox 5">
            <a:extLst>
              <a:ext uri="{FF2B5EF4-FFF2-40B4-BE49-F238E27FC236}">
                <a16:creationId xmlns:a16="http://schemas.microsoft.com/office/drawing/2014/main" id="{01E43CC0-D620-4C2C-B2D8-1E6F56E28C48}"/>
              </a:ext>
            </a:extLst>
          </p:cNvPr>
          <p:cNvSpPr txBox="1"/>
          <p:nvPr/>
        </p:nvSpPr>
        <p:spPr>
          <a:xfrm>
            <a:off x="9144000" y="1390629"/>
            <a:ext cx="523499" cy="338554"/>
          </a:xfrm>
          <a:prstGeom prst="rect">
            <a:avLst/>
          </a:prstGeom>
          <a:noFill/>
        </p:spPr>
        <p:txBody>
          <a:bodyPr wrap="square" rtlCol="0">
            <a:spAutoFit/>
          </a:bodyPr>
          <a:lstStyle/>
          <a:p>
            <a:pPr algn="ctr"/>
            <a:r>
              <a:rPr lang="en-US" sz="1600" b="1" dirty="0"/>
              <a:t>4</a:t>
            </a:r>
          </a:p>
        </p:txBody>
      </p:sp>
    </p:spTree>
    <p:extLst>
      <p:ext uri="{BB962C8B-B14F-4D97-AF65-F5344CB8AC3E}">
        <p14:creationId xmlns:p14="http://schemas.microsoft.com/office/powerpoint/2010/main" val="196444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323A-F5C9-46D8-B934-7BC3D1A1ABC0}"/>
              </a:ext>
            </a:extLst>
          </p:cNvPr>
          <p:cNvSpPr>
            <a:spLocks noGrp="1"/>
          </p:cNvSpPr>
          <p:nvPr>
            <p:ph type="title"/>
          </p:nvPr>
        </p:nvSpPr>
        <p:spPr>
          <a:xfrm>
            <a:off x="442605" y="145342"/>
            <a:ext cx="8127999" cy="977556"/>
          </a:xfrm>
        </p:spPr>
        <p:txBody>
          <a:bodyPr vert="horz" lIns="91440" tIns="45720" rIns="91440" bIns="45720" rtlCol="0" anchor="b">
            <a:normAutofit/>
          </a:bodyPr>
          <a:lstStyle/>
          <a:p>
            <a:r>
              <a:rPr lang="en-US" b="1" kern="1200" dirty="0">
                <a:solidFill>
                  <a:schemeClr val="bg1"/>
                </a:solidFill>
              </a:rPr>
              <a:t>Why Is This Important?</a:t>
            </a:r>
          </a:p>
        </p:txBody>
      </p:sp>
      <p:sp>
        <p:nvSpPr>
          <p:cNvPr id="3" name="Content Placeholder 2">
            <a:extLst>
              <a:ext uri="{FF2B5EF4-FFF2-40B4-BE49-F238E27FC236}">
                <a16:creationId xmlns:a16="http://schemas.microsoft.com/office/drawing/2014/main" id="{A6767A93-F60B-4DB5-9156-3A2282DE4922}"/>
              </a:ext>
            </a:extLst>
          </p:cNvPr>
          <p:cNvSpPr>
            <a:spLocks noGrp="1"/>
          </p:cNvSpPr>
          <p:nvPr>
            <p:ph idx="1"/>
          </p:nvPr>
        </p:nvSpPr>
        <p:spPr>
          <a:xfrm>
            <a:off x="711844" y="2805053"/>
            <a:ext cx="3794760" cy="1272831"/>
          </a:xfrm>
          <a:solidFill>
            <a:schemeClr val="accent4">
              <a:lumMod val="20000"/>
              <a:lumOff val="80000"/>
            </a:schemeClr>
          </a:solidFill>
        </p:spPr>
        <p:txBody>
          <a:bodyPr vert="horz" lIns="91440" tIns="45720" rIns="91440" bIns="45720" rtlCol="0" anchor="t">
            <a:normAutofit lnSpcReduction="10000"/>
          </a:bodyPr>
          <a:lstStyle/>
          <a:p>
            <a:pPr marL="0" indent="0" algn="ctr">
              <a:buNone/>
            </a:pPr>
            <a:r>
              <a:rPr lang="en-US" sz="2400" dirty="0"/>
              <a:t>Maternal Mortality</a:t>
            </a:r>
            <a:r>
              <a:rPr lang="en-US" sz="2400" kern="1200" dirty="0">
                <a:solidFill>
                  <a:schemeClr val="tx1"/>
                </a:solidFill>
                <a:latin typeface="+mn-lt"/>
                <a:ea typeface="+mn-ea"/>
                <a:cs typeface="+mn-cs"/>
              </a:rPr>
              <a:t> be an indicator for population health and overall </a:t>
            </a:r>
            <a:br>
              <a:rPr lang="en-US" sz="2400" kern="1200" dirty="0">
                <a:solidFill>
                  <a:schemeClr val="tx1"/>
                </a:solidFill>
                <a:latin typeface="+mn-lt"/>
                <a:ea typeface="+mn-ea"/>
                <a:cs typeface="+mn-cs"/>
              </a:rPr>
            </a:br>
            <a:r>
              <a:rPr lang="en-US" sz="2400" b="1" kern="1200" dirty="0">
                <a:solidFill>
                  <a:schemeClr val="tx1"/>
                </a:solidFill>
                <a:latin typeface="+mn-lt"/>
                <a:ea typeface="+mn-ea"/>
                <a:cs typeface="+mn-cs"/>
              </a:rPr>
              <a:t>quality of life.</a:t>
            </a:r>
          </a:p>
        </p:txBody>
      </p:sp>
      <p:graphicFrame>
        <p:nvGraphicFramePr>
          <p:cNvPr id="4" name="Table 5">
            <a:extLst>
              <a:ext uri="{FF2B5EF4-FFF2-40B4-BE49-F238E27FC236}">
                <a16:creationId xmlns:a16="http://schemas.microsoft.com/office/drawing/2014/main" id="{4DA549E9-598B-4A03-A6A9-FAA4D81E4973}"/>
              </a:ext>
            </a:extLst>
          </p:cNvPr>
          <p:cNvGraphicFramePr>
            <a:graphicFrameLocks noGrp="1"/>
          </p:cNvGraphicFramePr>
          <p:nvPr>
            <p:extLst>
              <p:ext uri="{D42A27DB-BD31-4B8C-83A1-F6EECF244321}">
                <p14:modId xmlns:p14="http://schemas.microsoft.com/office/powerpoint/2010/main" val="1601214244"/>
              </p:ext>
            </p:extLst>
          </p:nvPr>
        </p:nvGraphicFramePr>
        <p:xfrm>
          <a:off x="5607366" y="2018052"/>
          <a:ext cx="6066998" cy="3570735"/>
        </p:xfrm>
        <a:graphic>
          <a:graphicData uri="http://schemas.openxmlformats.org/drawingml/2006/table">
            <a:tbl>
              <a:tblPr firstRow="1" bandRow="1">
                <a:tableStyleId>{3B4B98B0-60AC-42C2-AFA5-B58CD77FA1E5}</a:tableStyleId>
              </a:tblPr>
              <a:tblGrid>
                <a:gridCol w="1462659">
                  <a:extLst>
                    <a:ext uri="{9D8B030D-6E8A-4147-A177-3AD203B41FA5}">
                      <a16:colId xmlns:a16="http://schemas.microsoft.com/office/drawing/2014/main" val="378029315"/>
                    </a:ext>
                  </a:extLst>
                </a:gridCol>
                <a:gridCol w="2790683">
                  <a:extLst>
                    <a:ext uri="{9D8B030D-6E8A-4147-A177-3AD203B41FA5}">
                      <a16:colId xmlns:a16="http://schemas.microsoft.com/office/drawing/2014/main" val="1607732871"/>
                    </a:ext>
                  </a:extLst>
                </a:gridCol>
                <a:gridCol w="1813656">
                  <a:extLst>
                    <a:ext uri="{9D8B030D-6E8A-4147-A177-3AD203B41FA5}">
                      <a16:colId xmlns:a16="http://schemas.microsoft.com/office/drawing/2014/main" val="2724416438"/>
                    </a:ext>
                  </a:extLst>
                </a:gridCol>
              </a:tblGrid>
              <a:tr h="714147">
                <a:tc>
                  <a:txBody>
                    <a:bodyPr/>
                    <a:lstStyle/>
                    <a:p>
                      <a:endParaRPr lang="en-US" sz="3300"/>
                    </a:p>
                  </a:txBody>
                  <a:tcPr marL="150876" marR="150876" marT="75438" marB="75438">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3300"/>
                        <a:t>Miami-Dade</a:t>
                      </a:r>
                    </a:p>
                  </a:txBody>
                  <a:tcPr marL="150876" marR="150876" marT="75438" marB="75438" anchor="ctr">
                    <a:lnL w="12700" cap="flat" cmpd="sng" algn="ctr">
                      <a:noFill/>
                      <a:prstDash val="solid"/>
                      <a:round/>
                      <a:headEnd type="none" w="med" len="med"/>
                      <a:tailEnd type="none" w="med" len="med"/>
                    </a:lnL>
                  </a:tcPr>
                </a:tc>
                <a:tc>
                  <a:txBody>
                    <a:bodyPr/>
                    <a:lstStyle/>
                    <a:p>
                      <a:pPr algn="ctr"/>
                      <a:r>
                        <a:rPr lang="en-US" sz="3300"/>
                        <a:t>Florida</a:t>
                      </a:r>
                    </a:p>
                  </a:txBody>
                  <a:tcPr marL="150876" marR="150876" marT="75438" marB="75438" anchor="ctr"/>
                </a:tc>
                <a:extLst>
                  <a:ext uri="{0D108BD9-81ED-4DB2-BD59-A6C34878D82A}">
                    <a16:rowId xmlns:a16="http://schemas.microsoft.com/office/drawing/2014/main" val="2588040676"/>
                  </a:ext>
                </a:extLst>
              </a:tr>
              <a:tr h="714147">
                <a:tc>
                  <a:txBody>
                    <a:bodyPr/>
                    <a:lstStyle/>
                    <a:p>
                      <a:pPr algn="ctr"/>
                      <a:r>
                        <a:rPr lang="en-US" sz="3300" b="1"/>
                        <a:t>2015</a:t>
                      </a:r>
                    </a:p>
                  </a:txBody>
                  <a:tcPr marL="150876" marR="150876" marT="75438" marB="75438">
                    <a:lnR w="12700" cap="flat" cmpd="sng" algn="ctr">
                      <a:solidFill>
                        <a:schemeClr val="tx1"/>
                      </a:solidFill>
                      <a:prstDash val="solid"/>
                      <a:round/>
                      <a:headEnd type="none" w="med" len="med"/>
                      <a:tailEnd type="none" w="med" len="med"/>
                    </a:lnR>
                  </a:tcPr>
                </a:tc>
                <a:tc>
                  <a:txBody>
                    <a:bodyPr/>
                    <a:lstStyle/>
                    <a:p>
                      <a:pPr algn="ctr"/>
                      <a:r>
                        <a:rPr lang="en-US" sz="3300"/>
                        <a:t>21.6</a:t>
                      </a:r>
                    </a:p>
                  </a:txBody>
                  <a:tcPr marL="150876" marR="150876" marT="75438" marB="75438" anchor="ctr">
                    <a:lnL w="12700" cap="flat" cmpd="sng" algn="ctr">
                      <a:solidFill>
                        <a:schemeClr val="tx1"/>
                      </a:solidFill>
                      <a:prstDash val="solid"/>
                      <a:round/>
                      <a:headEnd type="none" w="med" len="med"/>
                      <a:tailEnd type="none" w="med" len="med"/>
                    </a:lnL>
                  </a:tcPr>
                </a:tc>
                <a:tc>
                  <a:txBody>
                    <a:bodyPr/>
                    <a:lstStyle/>
                    <a:p>
                      <a:pPr algn="ctr"/>
                      <a:r>
                        <a:rPr lang="en-US" sz="3300"/>
                        <a:t>21.4</a:t>
                      </a:r>
                    </a:p>
                  </a:txBody>
                  <a:tcPr marL="150876" marR="150876" marT="75438" marB="75438" anchor="ctr"/>
                </a:tc>
                <a:extLst>
                  <a:ext uri="{0D108BD9-81ED-4DB2-BD59-A6C34878D82A}">
                    <a16:rowId xmlns:a16="http://schemas.microsoft.com/office/drawing/2014/main" val="1978478233"/>
                  </a:ext>
                </a:extLst>
              </a:tr>
              <a:tr h="714147">
                <a:tc>
                  <a:txBody>
                    <a:bodyPr/>
                    <a:lstStyle/>
                    <a:p>
                      <a:pPr algn="ctr"/>
                      <a:r>
                        <a:rPr lang="en-US" sz="3300" b="1"/>
                        <a:t>2016</a:t>
                      </a:r>
                    </a:p>
                  </a:txBody>
                  <a:tcPr marL="150876" marR="150876" marT="75438" marB="75438">
                    <a:lnR w="12700" cap="flat" cmpd="sng" algn="ctr">
                      <a:solidFill>
                        <a:schemeClr val="tx1"/>
                      </a:solidFill>
                      <a:prstDash val="solid"/>
                      <a:round/>
                      <a:headEnd type="none" w="med" len="med"/>
                      <a:tailEnd type="none" w="med" len="med"/>
                    </a:lnR>
                  </a:tcPr>
                </a:tc>
                <a:tc>
                  <a:txBody>
                    <a:bodyPr/>
                    <a:lstStyle/>
                    <a:p>
                      <a:pPr algn="ctr"/>
                      <a:r>
                        <a:rPr lang="en-US" sz="3300"/>
                        <a:t>15.3</a:t>
                      </a:r>
                    </a:p>
                  </a:txBody>
                  <a:tcPr marL="150876" marR="150876" marT="75438" marB="75438" anchor="ctr">
                    <a:lnL w="12700" cap="flat" cmpd="sng" algn="ctr">
                      <a:solidFill>
                        <a:schemeClr val="tx1"/>
                      </a:solidFill>
                      <a:prstDash val="solid"/>
                      <a:round/>
                      <a:headEnd type="none" w="med" len="med"/>
                      <a:tailEnd type="none" w="med" len="med"/>
                    </a:lnL>
                  </a:tcPr>
                </a:tc>
                <a:tc>
                  <a:txBody>
                    <a:bodyPr/>
                    <a:lstStyle/>
                    <a:p>
                      <a:pPr algn="ctr"/>
                      <a:r>
                        <a:rPr lang="en-US" sz="3300"/>
                        <a:t>16.9</a:t>
                      </a:r>
                    </a:p>
                  </a:txBody>
                  <a:tcPr marL="150876" marR="150876" marT="75438" marB="75438" anchor="ctr"/>
                </a:tc>
                <a:extLst>
                  <a:ext uri="{0D108BD9-81ED-4DB2-BD59-A6C34878D82A}">
                    <a16:rowId xmlns:a16="http://schemas.microsoft.com/office/drawing/2014/main" val="1113517312"/>
                  </a:ext>
                </a:extLst>
              </a:tr>
              <a:tr h="714147">
                <a:tc>
                  <a:txBody>
                    <a:bodyPr/>
                    <a:lstStyle/>
                    <a:p>
                      <a:pPr algn="ctr"/>
                      <a:r>
                        <a:rPr lang="en-US" sz="3300" b="1"/>
                        <a:t>2017</a:t>
                      </a:r>
                    </a:p>
                  </a:txBody>
                  <a:tcPr marL="150876" marR="150876" marT="75438" marB="75438">
                    <a:lnR w="12700" cap="flat" cmpd="sng" algn="ctr">
                      <a:solidFill>
                        <a:schemeClr val="tx1"/>
                      </a:solidFill>
                      <a:prstDash val="solid"/>
                      <a:round/>
                      <a:headEnd type="none" w="med" len="med"/>
                      <a:tailEnd type="none" w="med" len="med"/>
                    </a:lnR>
                  </a:tcPr>
                </a:tc>
                <a:tc>
                  <a:txBody>
                    <a:bodyPr/>
                    <a:lstStyle/>
                    <a:p>
                      <a:pPr algn="ctr"/>
                      <a:r>
                        <a:rPr lang="en-US" sz="3300"/>
                        <a:t>6.3</a:t>
                      </a:r>
                    </a:p>
                  </a:txBody>
                  <a:tcPr marL="150876" marR="150876" marT="75438" marB="75438" anchor="ctr">
                    <a:lnL w="12700" cap="flat" cmpd="sng" algn="ctr">
                      <a:solidFill>
                        <a:schemeClr val="tx1"/>
                      </a:solidFill>
                      <a:prstDash val="solid"/>
                      <a:round/>
                      <a:headEnd type="none" w="med" len="med"/>
                      <a:tailEnd type="none" w="med" len="med"/>
                    </a:lnL>
                  </a:tcPr>
                </a:tc>
                <a:tc>
                  <a:txBody>
                    <a:bodyPr/>
                    <a:lstStyle/>
                    <a:p>
                      <a:pPr algn="ctr"/>
                      <a:r>
                        <a:rPr lang="en-US" sz="3300"/>
                        <a:t>16.5</a:t>
                      </a:r>
                    </a:p>
                  </a:txBody>
                  <a:tcPr marL="150876" marR="150876" marT="75438" marB="75438" anchor="ctr"/>
                </a:tc>
                <a:extLst>
                  <a:ext uri="{0D108BD9-81ED-4DB2-BD59-A6C34878D82A}">
                    <a16:rowId xmlns:a16="http://schemas.microsoft.com/office/drawing/2014/main" val="3663359666"/>
                  </a:ext>
                </a:extLst>
              </a:tr>
              <a:tr h="714147">
                <a:tc>
                  <a:txBody>
                    <a:bodyPr/>
                    <a:lstStyle/>
                    <a:p>
                      <a:pPr algn="ctr"/>
                      <a:r>
                        <a:rPr lang="en-US" sz="3300" b="1"/>
                        <a:t>2018</a:t>
                      </a:r>
                    </a:p>
                  </a:txBody>
                  <a:tcPr marL="150876" marR="150876" marT="75438" marB="75438">
                    <a:lnR w="12700" cap="flat" cmpd="sng" algn="ctr">
                      <a:solidFill>
                        <a:schemeClr val="tx1"/>
                      </a:solidFill>
                      <a:prstDash val="solid"/>
                      <a:round/>
                      <a:headEnd type="none" w="med" len="med"/>
                      <a:tailEnd type="none" w="med" len="med"/>
                    </a:lnR>
                  </a:tcPr>
                </a:tc>
                <a:tc>
                  <a:txBody>
                    <a:bodyPr/>
                    <a:lstStyle/>
                    <a:p>
                      <a:pPr algn="ctr"/>
                      <a:r>
                        <a:rPr lang="en-US" sz="3300"/>
                        <a:t>12.9</a:t>
                      </a:r>
                    </a:p>
                  </a:txBody>
                  <a:tcPr marL="150876" marR="150876" marT="75438" marB="75438" anchor="ctr">
                    <a:lnL w="12700" cap="flat" cmpd="sng" algn="ctr">
                      <a:solidFill>
                        <a:schemeClr val="tx1"/>
                      </a:solidFill>
                      <a:prstDash val="solid"/>
                      <a:round/>
                      <a:headEnd type="none" w="med" len="med"/>
                      <a:tailEnd type="none" w="med" len="med"/>
                    </a:lnL>
                  </a:tcPr>
                </a:tc>
                <a:tc>
                  <a:txBody>
                    <a:bodyPr/>
                    <a:lstStyle/>
                    <a:p>
                      <a:pPr algn="ctr"/>
                      <a:r>
                        <a:rPr lang="en-US" sz="3300" dirty="0"/>
                        <a:t>18.1</a:t>
                      </a:r>
                    </a:p>
                  </a:txBody>
                  <a:tcPr marL="150876" marR="150876" marT="75438" marB="75438" anchor="ctr"/>
                </a:tc>
                <a:extLst>
                  <a:ext uri="{0D108BD9-81ED-4DB2-BD59-A6C34878D82A}">
                    <a16:rowId xmlns:a16="http://schemas.microsoft.com/office/drawing/2014/main" val="16270558"/>
                  </a:ext>
                </a:extLst>
              </a:tr>
            </a:tbl>
          </a:graphicData>
        </a:graphic>
      </p:graphicFrame>
      <p:sp>
        <p:nvSpPr>
          <p:cNvPr id="38" name="TextBox 37">
            <a:extLst>
              <a:ext uri="{FF2B5EF4-FFF2-40B4-BE49-F238E27FC236}">
                <a16:creationId xmlns:a16="http://schemas.microsoft.com/office/drawing/2014/main" id="{54D3467E-73AF-40A5-8187-6AE7DAF52415}"/>
              </a:ext>
            </a:extLst>
          </p:cNvPr>
          <p:cNvSpPr txBox="1"/>
          <p:nvPr/>
        </p:nvSpPr>
        <p:spPr>
          <a:xfrm>
            <a:off x="4064001" y="1648720"/>
            <a:ext cx="8127999" cy="369332"/>
          </a:xfrm>
          <a:prstGeom prst="rect">
            <a:avLst/>
          </a:prstGeom>
          <a:noFill/>
        </p:spPr>
        <p:txBody>
          <a:bodyPr wrap="square" rtlCol="0">
            <a:spAutoFit/>
          </a:bodyPr>
          <a:lstStyle/>
          <a:p>
            <a:pPr algn="ctr"/>
            <a:r>
              <a:rPr lang="en-US" b="1" dirty="0"/>
              <a:t>Maternal Mortality Rates per 100,000 Live Births, Miami-Dade &amp; Florida:</a:t>
            </a:r>
          </a:p>
        </p:txBody>
      </p:sp>
      <p:sp>
        <p:nvSpPr>
          <p:cNvPr id="6" name="TextBox 5">
            <a:extLst>
              <a:ext uri="{FF2B5EF4-FFF2-40B4-BE49-F238E27FC236}">
                <a16:creationId xmlns:a16="http://schemas.microsoft.com/office/drawing/2014/main" id="{07F6F72E-7C4F-4A86-B89C-CBB651D34CDF}"/>
              </a:ext>
            </a:extLst>
          </p:cNvPr>
          <p:cNvSpPr txBox="1"/>
          <p:nvPr/>
        </p:nvSpPr>
        <p:spPr>
          <a:xfrm>
            <a:off x="11412614" y="1494832"/>
            <a:ext cx="523499" cy="338554"/>
          </a:xfrm>
          <a:prstGeom prst="rect">
            <a:avLst/>
          </a:prstGeom>
          <a:noFill/>
        </p:spPr>
        <p:txBody>
          <a:bodyPr wrap="square" rtlCol="0">
            <a:spAutoFit/>
          </a:bodyPr>
          <a:lstStyle/>
          <a:p>
            <a:pPr algn="ctr"/>
            <a:r>
              <a:rPr lang="en-US" sz="1600" b="1" dirty="0"/>
              <a:t>5</a:t>
            </a:r>
          </a:p>
        </p:txBody>
      </p:sp>
    </p:spTree>
    <p:extLst>
      <p:ext uri="{BB962C8B-B14F-4D97-AF65-F5344CB8AC3E}">
        <p14:creationId xmlns:p14="http://schemas.microsoft.com/office/powerpoint/2010/main" val="317572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7715-A261-419F-8672-2D69BC1E104A}"/>
              </a:ext>
            </a:extLst>
          </p:cNvPr>
          <p:cNvSpPr>
            <a:spLocks noGrp="1"/>
          </p:cNvSpPr>
          <p:nvPr>
            <p:ph type="title"/>
          </p:nvPr>
        </p:nvSpPr>
        <p:spPr>
          <a:xfrm>
            <a:off x="174171" y="441740"/>
            <a:ext cx="10151515" cy="713951"/>
          </a:xfrm>
        </p:spPr>
        <p:txBody>
          <a:bodyPr>
            <a:normAutofit/>
          </a:bodyPr>
          <a:lstStyle/>
          <a:p>
            <a:r>
              <a:rPr lang="en-US" dirty="0">
                <a:solidFill>
                  <a:schemeClr val="bg1"/>
                </a:solidFill>
              </a:rPr>
              <a:t>Disparities In Maternal Mortality</a:t>
            </a:r>
          </a:p>
        </p:txBody>
      </p:sp>
      <p:graphicFrame>
        <p:nvGraphicFramePr>
          <p:cNvPr id="7" name="Content Placeholder 3">
            <a:extLst>
              <a:ext uri="{FF2B5EF4-FFF2-40B4-BE49-F238E27FC236}">
                <a16:creationId xmlns:a16="http://schemas.microsoft.com/office/drawing/2014/main" id="{013B23D2-FBA6-464A-B22E-E63DD7084FB0}"/>
              </a:ext>
            </a:extLst>
          </p:cNvPr>
          <p:cNvGraphicFramePr>
            <a:graphicFrameLocks/>
          </p:cNvGraphicFramePr>
          <p:nvPr>
            <p:extLst>
              <p:ext uri="{D42A27DB-BD31-4B8C-83A1-F6EECF244321}">
                <p14:modId xmlns:p14="http://schemas.microsoft.com/office/powerpoint/2010/main" val="3264946219"/>
              </p:ext>
            </p:extLst>
          </p:nvPr>
        </p:nvGraphicFramePr>
        <p:xfrm>
          <a:off x="1542724" y="2367542"/>
          <a:ext cx="8262258" cy="3392916"/>
        </p:xfrm>
        <a:graphic>
          <a:graphicData uri="http://schemas.openxmlformats.org/drawingml/2006/table">
            <a:tbl>
              <a:tblPr firstRow="1" firstCol="1" bandRow="1">
                <a:tableStyleId>{5C22544A-7EE6-4342-B048-85BDC9FD1C3A}</a:tableStyleId>
              </a:tblPr>
              <a:tblGrid>
                <a:gridCol w="1191985">
                  <a:extLst>
                    <a:ext uri="{9D8B030D-6E8A-4147-A177-3AD203B41FA5}">
                      <a16:colId xmlns:a16="http://schemas.microsoft.com/office/drawing/2014/main" val="125060781"/>
                    </a:ext>
                  </a:extLst>
                </a:gridCol>
                <a:gridCol w="1845129">
                  <a:extLst>
                    <a:ext uri="{9D8B030D-6E8A-4147-A177-3AD203B41FA5}">
                      <a16:colId xmlns:a16="http://schemas.microsoft.com/office/drawing/2014/main" val="4141648702"/>
                    </a:ext>
                  </a:extLst>
                </a:gridCol>
                <a:gridCol w="1665514">
                  <a:extLst>
                    <a:ext uri="{9D8B030D-6E8A-4147-A177-3AD203B41FA5}">
                      <a16:colId xmlns:a16="http://schemas.microsoft.com/office/drawing/2014/main" val="1081586928"/>
                    </a:ext>
                  </a:extLst>
                </a:gridCol>
                <a:gridCol w="1698171">
                  <a:extLst>
                    <a:ext uri="{9D8B030D-6E8A-4147-A177-3AD203B41FA5}">
                      <a16:colId xmlns:a16="http://schemas.microsoft.com/office/drawing/2014/main" val="2370404301"/>
                    </a:ext>
                  </a:extLst>
                </a:gridCol>
                <a:gridCol w="1861459">
                  <a:extLst>
                    <a:ext uri="{9D8B030D-6E8A-4147-A177-3AD203B41FA5}">
                      <a16:colId xmlns:a16="http://schemas.microsoft.com/office/drawing/2014/main" val="2774842759"/>
                    </a:ext>
                  </a:extLst>
                </a:gridCol>
              </a:tblGrid>
              <a:tr h="439597">
                <a:tc>
                  <a:txBody>
                    <a:bodyPr/>
                    <a:lstStyle/>
                    <a:p>
                      <a:pPr marL="0" marR="0" algn="ctr">
                        <a:lnSpc>
                          <a:spcPts val="1350"/>
                        </a:lnSpc>
                        <a:spcBef>
                          <a:spcPts val="0"/>
                        </a:spcBef>
                        <a:spcAft>
                          <a:spcPts val="0"/>
                        </a:spcAft>
                      </a:pPr>
                      <a:endParaRPr lang="en-US" sz="2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743" marR="193046" marT="193046" marB="19304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ts val="1350"/>
                        </a:lnSpc>
                        <a:spcBef>
                          <a:spcPts val="0"/>
                        </a:spcBef>
                        <a:spcAft>
                          <a:spcPts val="0"/>
                        </a:spcAft>
                        <a:buClrTx/>
                        <a:buSzTx/>
                        <a:buFontTx/>
                        <a:buNone/>
                        <a:tabLst/>
                        <a:defRPr/>
                      </a:pPr>
                      <a:r>
                        <a:rPr lang="en-US" sz="2000" dirty="0">
                          <a:solidFill>
                            <a:schemeClr val="tx1"/>
                          </a:solidFill>
                          <a:effectLst/>
                        </a:rPr>
                        <a:t>Miami-Dade</a:t>
                      </a:r>
                    </a:p>
                  </a:txBody>
                  <a:tcPr marL="321743" marR="193046" marT="193046" marB="193046" anchor="ctr">
                    <a:lnL w="12700" cmpd="sng">
                      <a:noFill/>
                    </a:lnL>
                    <a:noFill/>
                  </a:tcPr>
                </a:tc>
                <a:tc hMerge="1">
                  <a:txBody>
                    <a:bodyPr/>
                    <a:lstStyle/>
                    <a:p>
                      <a:endParaRPr lang="en-US" dirty="0"/>
                    </a:p>
                  </a:txBody>
                  <a:tcPr marL="321743" marR="193046" marT="193046" marB="193046" anchor="b"/>
                </a:tc>
                <a:tc gridSpan="2">
                  <a:txBody>
                    <a:bodyPr/>
                    <a:lstStyle/>
                    <a:p>
                      <a:pPr marL="0" marR="0" algn="ctr">
                        <a:lnSpc>
                          <a:spcPts val="1350"/>
                        </a:lnSpc>
                        <a:spcBef>
                          <a:spcPts val="0"/>
                        </a:spcBef>
                        <a:spcAft>
                          <a:spcPts val="0"/>
                        </a:spcAft>
                      </a:pPr>
                      <a:r>
                        <a:rPr lang="en-US" sz="2000" dirty="0">
                          <a:solidFill>
                            <a:schemeClr val="tx1"/>
                          </a:solidFill>
                          <a:effectLst/>
                        </a:rPr>
                        <a:t>Florida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743" marR="193046" marT="193046" marB="193046" anchor="ctr">
                    <a:noFill/>
                  </a:tcPr>
                </a:tc>
                <a:tc hMerge="1">
                  <a:txBody>
                    <a:bodyPr/>
                    <a:lstStyle/>
                    <a:p>
                      <a:endParaRPr lang="en-US"/>
                    </a:p>
                  </a:txBody>
                  <a:tcPr/>
                </a:tc>
                <a:extLst>
                  <a:ext uri="{0D108BD9-81ED-4DB2-BD59-A6C34878D82A}">
                    <a16:rowId xmlns:a16="http://schemas.microsoft.com/office/drawing/2014/main" val="3939610014"/>
                  </a:ext>
                </a:extLst>
              </a:tr>
              <a:tr h="468375">
                <a:tc>
                  <a:txBody>
                    <a:bodyPr/>
                    <a:lstStyle/>
                    <a:p>
                      <a:pPr algn="ctr">
                        <a:lnSpc>
                          <a:spcPct val="107000"/>
                        </a:lnSpc>
                      </a:pPr>
                      <a:endParaRPr lang="en-US" sz="2000" b="1" dirty="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321743" marR="167307" marT="167307" marB="167307" anchor="ctr">
                    <a:lnT w="38100" cmpd="sng">
                      <a:noFill/>
                    </a:lnT>
                    <a:noFill/>
                  </a:tcPr>
                </a:tc>
                <a:tc>
                  <a:txBody>
                    <a:bodyPr/>
                    <a:lstStyle/>
                    <a:p>
                      <a:pPr algn="ctr"/>
                      <a:r>
                        <a:rPr lang="en-US" sz="2000" b="1" dirty="0">
                          <a:solidFill>
                            <a:schemeClr val="bg1"/>
                          </a:solidFill>
                          <a:effectLst/>
                        </a:rPr>
                        <a:t>White</a:t>
                      </a:r>
                      <a:endParaRPr lang="en-US" sz="2000" b="1" dirty="0">
                        <a:solidFill>
                          <a:schemeClr val="bg1"/>
                        </a:solidFill>
                      </a:endParaRPr>
                    </a:p>
                  </a:txBody>
                  <a:tcPr marL="0" marR="0" marT="0" marB="0" anchor="ctr">
                    <a:solidFill>
                      <a:schemeClr val="accent1"/>
                    </a:solidFill>
                  </a:tcPr>
                </a:tc>
                <a:tc>
                  <a:txBody>
                    <a:bodyPr/>
                    <a:lstStyle/>
                    <a:p>
                      <a:pPr marL="0" marR="0" indent="0" algn="ctr">
                        <a:lnSpc>
                          <a:spcPts val="1350"/>
                        </a:lnSpc>
                        <a:spcBef>
                          <a:spcPts val="0"/>
                        </a:spcBef>
                        <a:spcAft>
                          <a:spcPts val="0"/>
                        </a:spcAft>
                      </a:pPr>
                      <a:r>
                        <a:rPr lang="en-US" sz="2000" b="1" dirty="0">
                          <a:solidFill>
                            <a:schemeClr val="bg1"/>
                          </a:solidFill>
                          <a:effectLst/>
                        </a:rPr>
                        <a:t>Black</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lnSpc>
                          <a:spcPts val="1350"/>
                        </a:lnSpc>
                        <a:spcBef>
                          <a:spcPts val="0"/>
                        </a:spcBef>
                        <a:spcAft>
                          <a:spcPts val="0"/>
                        </a:spcAft>
                      </a:pPr>
                      <a:r>
                        <a:rPr lang="en-US" sz="2000" b="1" dirty="0">
                          <a:solidFill>
                            <a:schemeClr val="bg1"/>
                          </a:solidFill>
                          <a:effectLst/>
                        </a:rPr>
                        <a:t>White</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lnSpc>
                          <a:spcPts val="1350"/>
                        </a:lnSpc>
                        <a:spcBef>
                          <a:spcPts val="0"/>
                        </a:spcBef>
                        <a:spcAft>
                          <a:spcPts val="0"/>
                        </a:spcAft>
                      </a:pPr>
                      <a:r>
                        <a:rPr lang="en-US" sz="2000" b="1" dirty="0">
                          <a:solidFill>
                            <a:schemeClr val="bg1"/>
                          </a:solidFill>
                          <a:effectLst/>
                        </a:rPr>
                        <a:t>Black</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extLst>
                  <a:ext uri="{0D108BD9-81ED-4DB2-BD59-A6C34878D82A}">
                    <a16:rowId xmlns:a16="http://schemas.microsoft.com/office/drawing/2014/main" val="1352160505"/>
                  </a:ext>
                </a:extLst>
              </a:tr>
              <a:tr h="0">
                <a:tc>
                  <a:txBody>
                    <a:bodyPr/>
                    <a:lstStyle/>
                    <a:p>
                      <a:pPr marL="0" marR="0" algn="ctr">
                        <a:lnSpc>
                          <a:spcPts val="1350"/>
                        </a:lnSpc>
                        <a:spcBef>
                          <a:spcPts val="0"/>
                        </a:spcBef>
                        <a:spcAft>
                          <a:spcPts val="0"/>
                        </a:spcAft>
                      </a:pPr>
                      <a:r>
                        <a:rPr lang="en-US" sz="2000" dirty="0">
                          <a:effectLst/>
                        </a:rPr>
                        <a:t>2018</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743" marR="167307" marT="167307" marB="167307" anchor="ctr">
                    <a:solidFill>
                      <a:schemeClr val="accent1"/>
                    </a:solidFill>
                  </a:tcPr>
                </a:tc>
                <a:tc>
                  <a:txBody>
                    <a:bodyPr/>
                    <a:lstStyle/>
                    <a:p>
                      <a:pPr algn="ctr"/>
                      <a:r>
                        <a:rPr lang="en-US" sz="2000" b="0" dirty="0">
                          <a:effectLst/>
                        </a:rPr>
                        <a:t>8.3</a:t>
                      </a:r>
                      <a:endParaRPr lang="en-US" sz="2000" b="0" dirty="0"/>
                    </a:p>
                  </a:txBody>
                  <a:tcPr marL="0" marR="0" marT="0" marB="0" anchor="ctr"/>
                </a:tc>
                <a:tc>
                  <a:txBody>
                    <a:bodyPr/>
                    <a:lstStyle/>
                    <a:p>
                      <a:pPr marL="0" marR="0" algn="ctr">
                        <a:lnSpc>
                          <a:spcPts val="1350"/>
                        </a:lnSpc>
                        <a:spcBef>
                          <a:spcPts val="0"/>
                        </a:spcBef>
                        <a:spcAft>
                          <a:spcPts val="0"/>
                        </a:spcAft>
                      </a:pPr>
                      <a:r>
                        <a:rPr lang="en-US" sz="2000" b="1" dirty="0">
                          <a:effectLst/>
                        </a:rPr>
                        <a:t>34.3</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tc>
                  <a:txBody>
                    <a:bodyPr/>
                    <a:lstStyle/>
                    <a:p>
                      <a:pPr marL="0" marR="0" algn="ctr">
                        <a:lnSpc>
                          <a:spcPts val="1350"/>
                        </a:lnSpc>
                        <a:spcBef>
                          <a:spcPts val="0"/>
                        </a:spcBef>
                        <a:spcAft>
                          <a:spcPts val="0"/>
                        </a:spcAft>
                      </a:pPr>
                      <a:r>
                        <a:rPr lang="en-US" sz="2000" b="0" dirty="0">
                          <a:effectLst/>
                        </a:rPr>
                        <a:t>16.5</a:t>
                      </a:r>
                      <a:endParaRPr lang="en-US" sz="20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2000" b="1" dirty="0">
                          <a:effectLst/>
                        </a:rPr>
                        <a:t>24.7</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3499177274"/>
                  </a:ext>
                </a:extLst>
              </a:tr>
              <a:tr h="0">
                <a:tc>
                  <a:txBody>
                    <a:bodyPr/>
                    <a:lstStyle/>
                    <a:p>
                      <a:pPr marL="0" marR="0" algn="ctr">
                        <a:lnSpc>
                          <a:spcPts val="1350"/>
                        </a:lnSpc>
                        <a:spcBef>
                          <a:spcPts val="0"/>
                        </a:spcBef>
                        <a:spcAft>
                          <a:spcPts val="0"/>
                        </a:spcAft>
                      </a:pPr>
                      <a:r>
                        <a:rPr lang="en-US" sz="2000" dirty="0">
                          <a:effectLst/>
                        </a:rPr>
                        <a:t>2017</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743" marR="167307" marT="167307" marB="167307" anchor="ctr">
                    <a:solidFill>
                      <a:schemeClr val="accent1"/>
                    </a:solidFill>
                  </a:tcPr>
                </a:tc>
                <a:tc>
                  <a:txBody>
                    <a:bodyPr/>
                    <a:lstStyle/>
                    <a:p>
                      <a:pPr algn="ctr"/>
                      <a:r>
                        <a:rPr lang="en-US" sz="2000" dirty="0">
                          <a:effectLst/>
                        </a:rPr>
                        <a:t>0.0</a:t>
                      </a:r>
                      <a:endParaRPr lang="en-US" sz="2000" dirty="0"/>
                    </a:p>
                  </a:txBody>
                  <a:tcPr marL="0" marR="0" marT="0" marB="0" anchor="ctr"/>
                </a:tc>
                <a:tc>
                  <a:txBody>
                    <a:bodyPr/>
                    <a:lstStyle/>
                    <a:p>
                      <a:pPr marL="0" marR="0" algn="ctr">
                        <a:lnSpc>
                          <a:spcPts val="1350"/>
                        </a:lnSpc>
                        <a:spcBef>
                          <a:spcPts val="0"/>
                        </a:spcBef>
                        <a:spcAft>
                          <a:spcPts val="0"/>
                        </a:spcAft>
                      </a:pPr>
                      <a:r>
                        <a:rPr lang="en-US" sz="2000" b="1" dirty="0">
                          <a:effectLst/>
                        </a:rPr>
                        <a:t>31.6</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tc>
                  <a:txBody>
                    <a:bodyPr/>
                    <a:lstStyle/>
                    <a:p>
                      <a:pPr marL="0" marR="0" algn="ctr">
                        <a:lnSpc>
                          <a:spcPts val="1350"/>
                        </a:lnSpc>
                        <a:spcBef>
                          <a:spcPts val="0"/>
                        </a:spcBef>
                        <a:spcAft>
                          <a:spcPts val="0"/>
                        </a:spcAft>
                      </a:pPr>
                      <a:r>
                        <a:rPr lang="en-US" sz="2000" dirty="0">
                          <a:effectLst/>
                        </a:rPr>
                        <a:t>13.3</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2000" b="1" dirty="0">
                          <a:effectLst/>
                        </a:rPr>
                        <a:t>30.1</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1260568030"/>
                  </a:ext>
                </a:extLst>
              </a:tr>
              <a:tr h="463404">
                <a:tc>
                  <a:txBody>
                    <a:bodyPr/>
                    <a:lstStyle/>
                    <a:p>
                      <a:pPr marL="0" marR="0" algn="ctr">
                        <a:lnSpc>
                          <a:spcPts val="1350"/>
                        </a:lnSpc>
                        <a:spcBef>
                          <a:spcPts val="0"/>
                        </a:spcBef>
                        <a:spcAft>
                          <a:spcPts val="0"/>
                        </a:spcAft>
                      </a:pPr>
                      <a:r>
                        <a:rPr lang="en-US" sz="2000" dirty="0">
                          <a:effectLst/>
                        </a:rPr>
                        <a:t>2016</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743" marR="167307" marT="167307" marB="167307" anchor="ctr">
                    <a:solidFill>
                      <a:schemeClr val="accent1"/>
                    </a:solidFill>
                  </a:tcPr>
                </a:tc>
                <a:tc>
                  <a:txBody>
                    <a:bodyPr/>
                    <a:lstStyle/>
                    <a:p>
                      <a:pPr algn="ctr"/>
                      <a:r>
                        <a:rPr lang="en-US" sz="2000" dirty="0">
                          <a:effectLst/>
                        </a:rPr>
                        <a:t>8.0</a:t>
                      </a:r>
                      <a:endParaRPr lang="en-US" sz="2000" dirty="0"/>
                    </a:p>
                  </a:txBody>
                  <a:tcPr marL="0" marR="0" marT="0" marB="0" anchor="ctr"/>
                </a:tc>
                <a:tc>
                  <a:txBody>
                    <a:bodyPr/>
                    <a:lstStyle/>
                    <a:p>
                      <a:pPr marL="0" marR="0" algn="ctr">
                        <a:lnSpc>
                          <a:spcPts val="1350"/>
                        </a:lnSpc>
                        <a:spcBef>
                          <a:spcPts val="0"/>
                        </a:spcBef>
                        <a:spcAft>
                          <a:spcPts val="0"/>
                        </a:spcAft>
                      </a:pPr>
                      <a:r>
                        <a:rPr lang="en-US" sz="2000" b="1" dirty="0">
                          <a:effectLst/>
                        </a:rPr>
                        <a:t>45.4</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tc>
                  <a:txBody>
                    <a:bodyPr/>
                    <a:lstStyle/>
                    <a:p>
                      <a:pPr marL="0" marR="0" algn="ctr">
                        <a:lnSpc>
                          <a:spcPts val="1350"/>
                        </a:lnSpc>
                        <a:spcBef>
                          <a:spcPts val="0"/>
                        </a:spcBef>
                        <a:spcAft>
                          <a:spcPts val="0"/>
                        </a:spcAft>
                      </a:pPr>
                      <a:r>
                        <a:rPr lang="en-US" sz="2000" dirty="0">
                          <a:effectLst/>
                        </a:rPr>
                        <a:t>14.3</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2000" b="1" dirty="0">
                          <a:effectLst/>
                        </a:rPr>
                        <a:t>24.3</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2186303446"/>
                  </a:ext>
                </a:extLst>
              </a:tr>
              <a:tr h="463404">
                <a:tc>
                  <a:txBody>
                    <a:bodyPr/>
                    <a:lstStyle/>
                    <a:p>
                      <a:pPr marL="0" marR="0" algn="ctr">
                        <a:lnSpc>
                          <a:spcPts val="1350"/>
                        </a:lnSpc>
                        <a:spcBef>
                          <a:spcPts val="0"/>
                        </a:spcBef>
                        <a:spcAft>
                          <a:spcPts val="0"/>
                        </a:spcAft>
                      </a:pPr>
                      <a:r>
                        <a:rPr lang="en-US" sz="2000" dirty="0">
                          <a:effectLst/>
                        </a:rPr>
                        <a:t>2015</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743" marR="167307" marT="167307" marB="167307" anchor="ctr">
                    <a:solidFill>
                      <a:schemeClr val="accent1"/>
                    </a:solidFill>
                  </a:tcPr>
                </a:tc>
                <a:tc>
                  <a:txBody>
                    <a:bodyPr/>
                    <a:lstStyle/>
                    <a:p>
                      <a:pPr algn="ctr"/>
                      <a:r>
                        <a:rPr lang="en-US" sz="2000" dirty="0">
                          <a:effectLst/>
                        </a:rPr>
                        <a:t>16.2</a:t>
                      </a:r>
                      <a:endParaRPr lang="en-US" sz="2000" dirty="0"/>
                    </a:p>
                  </a:txBody>
                  <a:tcPr marL="0" marR="0" marT="0" marB="0" anchor="ctr"/>
                </a:tc>
                <a:tc>
                  <a:txBody>
                    <a:bodyPr/>
                    <a:lstStyle/>
                    <a:p>
                      <a:pPr marL="0" marR="0" algn="ctr">
                        <a:lnSpc>
                          <a:spcPts val="1350"/>
                        </a:lnSpc>
                        <a:spcBef>
                          <a:spcPts val="0"/>
                        </a:spcBef>
                        <a:spcAft>
                          <a:spcPts val="0"/>
                        </a:spcAft>
                      </a:pPr>
                      <a:r>
                        <a:rPr lang="en-US" sz="2000" b="1" dirty="0">
                          <a:effectLst/>
                        </a:rPr>
                        <a:t>29.3</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tc>
                  <a:txBody>
                    <a:bodyPr/>
                    <a:lstStyle/>
                    <a:p>
                      <a:pPr marL="0" marR="0" algn="ctr">
                        <a:lnSpc>
                          <a:spcPts val="1350"/>
                        </a:lnSpc>
                        <a:spcBef>
                          <a:spcPts val="0"/>
                        </a:spcBef>
                        <a:spcAft>
                          <a:spcPts val="0"/>
                        </a:spcAft>
                      </a:pPr>
                      <a:r>
                        <a:rPr lang="en-US" sz="2000" dirty="0">
                          <a:effectLst/>
                        </a:rPr>
                        <a:t>18.0</a:t>
                      </a:r>
                      <a:endParaRPr lang="en-US"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2000" b="1" dirty="0">
                          <a:effectLst/>
                        </a:rPr>
                        <a:t>30.5</a:t>
                      </a:r>
                      <a:endParaRPr lang="en-US"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2524795344"/>
                  </a:ext>
                </a:extLst>
              </a:tr>
            </a:tbl>
          </a:graphicData>
        </a:graphic>
      </p:graphicFrame>
      <p:sp>
        <p:nvSpPr>
          <p:cNvPr id="4" name="TextBox 3">
            <a:extLst>
              <a:ext uri="{FF2B5EF4-FFF2-40B4-BE49-F238E27FC236}">
                <a16:creationId xmlns:a16="http://schemas.microsoft.com/office/drawing/2014/main" id="{0509115D-AC4D-412D-BA49-59C982F2EA93}"/>
              </a:ext>
            </a:extLst>
          </p:cNvPr>
          <p:cNvSpPr txBox="1"/>
          <p:nvPr/>
        </p:nvSpPr>
        <p:spPr>
          <a:xfrm>
            <a:off x="2032000" y="1838748"/>
            <a:ext cx="8127999" cy="369332"/>
          </a:xfrm>
          <a:prstGeom prst="rect">
            <a:avLst/>
          </a:prstGeom>
          <a:noFill/>
        </p:spPr>
        <p:txBody>
          <a:bodyPr wrap="square" rtlCol="0">
            <a:spAutoFit/>
          </a:bodyPr>
          <a:lstStyle/>
          <a:p>
            <a:pPr algn="ctr"/>
            <a:r>
              <a:rPr lang="en-US" b="1" dirty="0"/>
              <a:t>Maternal Mortality Rates per 100,000 Live Births by Race, Miami-Dade &amp; Florida:</a:t>
            </a:r>
          </a:p>
        </p:txBody>
      </p:sp>
      <p:sp>
        <p:nvSpPr>
          <p:cNvPr id="5" name="TextBox 4">
            <a:extLst>
              <a:ext uri="{FF2B5EF4-FFF2-40B4-BE49-F238E27FC236}">
                <a16:creationId xmlns:a16="http://schemas.microsoft.com/office/drawing/2014/main" id="{758E0273-9CEA-47DE-A18C-26983FE398AF}"/>
              </a:ext>
            </a:extLst>
          </p:cNvPr>
          <p:cNvSpPr txBox="1"/>
          <p:nvPr/>
        </p:nvSpPr>
        <p:spPr>
          <a:xfrm>
            <a:off x="9804982" y="1684860"/>
            <a:ext cx="523499" cy="338554"/>
          </a:xfrm>
          <a:prstGeom prst="rect">
            <a:avLst/>
          </a:prstGeom>
          <a:noFill/>
        </p:spPr>
        <p:txBody>
          <a:bodyPr wrap="square" rtlCol="0">
            <a:spAutoFit/>
          </a:bodyPr>
          <a:lstStyle/>
          <a:p>
            <a:pPr algn="ctr"/>
            <a:r>
              <a:rPr lang="en-US" sz="1600" b="1" dirty="0"/>
              <a:t>5</a:t>
            </a:r>
          </a:p>
        </p:txBody>
      </p:sp>
    </p:spTree>
    <p:extLst>
      <p:ext uri="{BB962C8B-B14F-4D97-AF65-F5344CB8AC3E}">
        <p14:creationId xmlns:p14="http://schemas.microsoft.com/office/powerpoint/2010/main" val="287705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D6709697-7526-4A65-8FC2-83140946A95A}"/>
              </a:ext>
            </a:extLst>
          </p:cNvPr>
          <p:cNvGraphicFramePr>
            <a:graphicFrameLocks/>
          </p:cNvGraphicFramePr>
          <p:nvPr>
            <p:extLst>
              <p:ext uri="{D42A27DB-BD31-4B8C-83A1-F6EECF244321}">
                <p14:modId xmlns:p14="http://schemas.microsoft.com/office/powerpoint/2010/main" val="2009586149"/>
              </p:ext>
            </p:extLst>
          </p:nvPr>
        </p:nvGraphicFramePr>
        <p:xfrm>
          <a:off x="1692686" y="2210234"/>
          <a:ext cx="8806628" cy="3644539"/>
        </p:xfrm>
        <a:graphic>
          <a:graphicData uri="http://schemas.openxmlformats.org/drawingml/2006/table">
            <a:tbl>
              <a:tblPr firstRow="1" firstCol="1" bandRow="1">
                <a:tableStyleId>{5C22544A-7EE6-4342-B048-85BDC9FD1C3A}</a:tableStyleId>
              </a:tblPr>
              <a:tblGrid>
                <a:gridCol w="1055522">
                  <a:extLst>
                    <a:ext uri="{9D8B030D-6E8A-4147-A177-3AD203B41FA5}">
                      <a16:colId xmlns:a16="http://schemas.microsoft.com/office/drawing/2014/main" val="2365200708"/>
                    </a:ext>
                  </a:extLst>
                </a:gridCol>
                <a:gridCol w="1882786">
                  <a:extLst>
                    <a:ext uri="{9D8B030D-6E8A-4147-A177-3AD203B41FA5}">
                      <a16:colId xmlns:a16="http://schemas.microsoft.com/office/drawing/2014/main" val="1844140967"/>
                    </a:ext>
                  </a:extLst>
                </a:gridCol>
                <a:gridCol w="1992767">
                  <a:extLst>
                    <a:ext uri="{9D8B030D-6E8A-4147-A177-3AD203B41FA5}">
                      <a16:colId xmlns:a16="http://schemas.microsoft.com/office/drawing/2014/main" val="3428937658"/>
                    </a:ext>
                  </a:extLst>
                </a:gridCol>
                <a:gridCol w="1882786">
                  <a:extLst>
                    <a:ext uri="{9D8B030D-6E8A-4147-A177-3AD203B41FA5}">
                      <a16:colId xmlns:a16="http://schemas.microsoft.com/office/drawing/2014/main" val="4045988571"/>
                    </a:ext>
                  </a:extLst>
                </a:gridCol>
                <a:gridCol w="1992767">
                  <a:extLst>
                    <a:ext uri="{9D8B030D-6E8A-4147-A177-3AD203B41FA5}">
                      <a16:colId xmlns:a16="http://schemas.microsoft.com/office/drawing/2014/main" val="1150282015"/>
                    </a:ext>
                  </a:extLst>
                </a:gridCol>
              </a:tblGrid>
              <a:tr h="894639">
                <a:tc>
                  <a:txBody>
                    <a:bodyPr/>
                    <a:lstStyle/>
                    <a:p>
                      <a:pPr marL="0" marR="0" algn="ctr">
                        <a:lnSpc>
                          <a:spcPts val="1350"/>
                        </a:lnSpc>
                        <a:spcBef>
                          <a:spcPts val="0"/>
                        </a:spcBef>
                        <a:spcAft>
                          <a:spcPts val="0"/>
                        </a:spcAft>
                      </a:pPr>
                      <a:br>
                        <a:rPr lang="en-US" sz="2000" dirty="0">
                          <a:effectLst/>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algn="ctr">
                        <a:lnSpc>
                          <a:spcPts val="1350"/>
                        </a:lnSpc>
                        <a:spcBef>
                          <a:spcPts val="0"/>
                        </a:spcBef>
                        <a:spcAft>
                          <a:spcPts val="0"/>
                        </a:spcAft>
                      </a:pPr>
                      <a:r>
                        <a:rPr lang="en-US" sz="2000" dirty="0">
                          <a:solidFill>
                            <a:schemeClr val="tx1"/>
                          </a:solidFill>
                          <a:effectLst/>
                        </a:rPr>
                        <a:t>Miami-Dade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lnL w="12700" cmpd="sng">
                      <a:noFill/>
                    </a:lnL>
                    <a:noFill/>
                  </a:tcPr>
                </a:tc>
                <a:tc hMerge="1">
                  <a:txBody>
                    <a:bodyPr/>
                    <a:lstStyle/>
                    <a:p>
                      <a:endParaRPr lang="en-US"/>
                    </a:p>
                  </a:txBody>
                  <a:tcPr/>
                </a:tc>
                <a:tc gridSpan="2">
                  <a:txBody>
                    <a:bodyPr/>
                    <a:lstStyle/>
                    <a:p>
                      <a:pPr marL="0" marR="0" algn="ctr">
                        <a:lnSpc>
                          <a:spcPts val="1350"/>
                        </a:lnSpc>
                        <a:spcBef>
                          <a:spcPts val="0"/>
                        </a:spcBef>
                        <a:spcAft>
                          <a:spcPts val="0"/>
                        </a:spcAft>
                      </a:pPr>
                      <a:r>
                        <a:rPr lang="en-US" sz="2000" dirty="0">
                          <a:solidFill>
                            <a:schemeClr val="tx1"/>
                          </a:solidFill>
                          <a:effectLst/>
                        </a:rPr>
                        <a:t>Florida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noFill/>
                  </a:tcPr>
                </a:tc>
                <a:tc hMerge="1">
                  <a:txBody>
                    <a:bodyPr/>
                    <a:lstStyle/>
                    <a:p>
                      <a:endParaRPr lang="en-US"/>
                    </a:p>
                  </a:txBody>
                  <a:tcPr/>
                </a:tc>
                <a:extLst>
                  <a:ext uri="{0D108BD9-81ED-4DB2-BD59-A6C34878D82A}">
                    <a16:rowId xmlns:a16="http://schemas.microsoft.com/office/drawing/2014/main" val="3905924347"/>
                  </a:ext>
                </a:extLst>
              </a:tr>
              <a:tr h="549980">
                <a:tc>
                  <a:txBody>
                    <a:bodyPr/>
                    <a:lstStyle/>
                    <a:p>
                      <a:pPr algn="ctr">
                        <a:lnSpc>
                          <a:spcPct val="107000"/>
                        </a:lnSpc>
                      </a:pPr>
                      <a:endParaRPr lang="en-US" sz="2000" dirty="0">
                        <a:effectLst/>
                        <a:latin typeface="Calibri" panose="020F0502020204030204" pitchFamily="34" charset="0"/>
                        <a:cs typeface="Times New Roman" panose="02020603050405020304" pitchFamily="18" charset="0"/>
                      </a:endParaRPr>
                    </a:p>
                  </a:txBody>
                  <a:tcPr marL="48885" marR="48885" marT="48885" marB="48885"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ts val="1350"/>
                        </a:lnSpc>
                        <a:spcBef>
                          <a:spcPts val="0"/>
                        </a:spcBef>
                        <a:spcAft>
                          <a:spcPts val="0"/>
                        </a:spcAft>
                      </a:pPr>
                      <a:r>
                        <a:rPr lang="en-US" sz="2000" b="1" dirty="0">
                          <a:solidFill>
                            <a:schemeClr val="bg1"/>
                          </a:solidFill>
                          <a:effectLst/>
                        </a:rPr>
                        <a:t>Hispanic</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lnL w="12700" cmpd="sng">
                      <a:noFill/>
                    </a:lnL>
                    <a:solidFill>
                      <a:schemeClr val="accent1"/>
                    </a:solidFill>
                  </a:tcPr>
                </a:tc>
                <a:tc>
                  <a:txBody>
                    <a:bodyPr/>
                    <a:lstStyle/>
                    <a:p>
                      <a:pPr marL="0" marR="0" algn="ctr">
                        <a:lnSpc>
                          <a:spcPts val="1350"/>
                        </a:lnSpc>
                        <a:spcBef>
                          <a:spcPts val="0"/>
                        </a:spcBef>
                        <a:spcAft>
                          <a:spcPts val="0"/>
                        </a:spcAft>
                      </a:pPr>
                      <a:r>
                        <a:rPr lang="en-US" sz="2000" b="1" dirty="0">
                          <a:solidFill>
                            <a:schemeClr val="bg1"/>
                          </a:solidFill>
                          <a:effectLst/>
                        </a:rPr>
                        <a:t>Non-Hispanic</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chemeClr val="accent1"/>
                    </a:solidFill>
                  </a:tcPr>
                </a:tc>
                <a:tc>
                  <a:txBody>
                    <a:bodyPr/>
                    <a:lstStyle/>
                    <a:p>
                      <a:pPr marL="0" marR="0" algn="ctr">
                        <a:lnSpc>
                          <a:spcPts val="1350"/>
                        </a:lnSpc>
                        <a:spcBef>
                          <a:spcPts val="0"/>
                        </a:spcBef>
                        <a:spcAft>
                          <a:spcPts val="0"/>
                        </a:spcAft>
                      </a:pPr>
                      <a:r>
                        <a:rPr lang="en-US" sz="2000" b="1" dirty="0">
                          <a:solidFill>
                            <a:schemeClr val="bg1"/>
                          </a:solidFill>
                          <a:effectLst/>
                        </a:rPr>
                        <a:t>Hispanic</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chemeClr val="accent1"/>
                    </a:solidFill>
                  </a:tcPr>
                </a:tc>
                <a:tc>
                  <a:txBody>
                    <a:bodyPr/>
                    <a:lstStyle/>
                    <a:p>
                      <a:pPr marL="0" marR="0" algn="ctr">
                        <a:lnSpc>
                          <a:spcPts val="1350"/>
                        </a:lnSpc>
                        <a:spcBef>
                          <a:spcPts val="0"/>
                        </a:spcBef>
                        <a:spcAft>
                          <a:spcPts val="0"/>
                        </a:spcAft>
                      </a:pPr>
                      <a:r>
                        <a:rPr lang="en-US" sz="2000" b="1" dirty="0">
                          <a:solidFill>
                            <a:schemeClr val="bg1"/>
                          </a:solidFill>
                          <a:effectLst/>
                        </a:rPr>
                        <a:t>Non-Hispanic</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chemeClr val="accent1"/>
                    </a:solidFill>
                  </a:tcPr>
                </a:tc>
                <a:extLst>
                  <a:ext uri="{0D108BD9-81ED-4DB2-BD59-A6C34878D82A}">
                    <a16:rowId xmlns:a16="http://schemas.microsoft.com/office/drawing/2014/main" val="72102134"/>
                  </a:ext>
                </a:extLst>
              </a:tr>
              <a:tr h="549980">
                <a:tc>
                  <a:txBody>
                    <a:bodyPr/>
                    <a:lstStyle/>
                    <a:p>
                      <a:pPr marL="0" marR="0" algn="ctr">
                        <a:lnSpc>
                          <a:spcPts val="1350"/>
                        </a:lnSpc>
                        <a:spcBef>
                          <a:spcPts val="0"/>
                        </a:spcBef>
                        <a:spcAft>
                          <a:spcPts val="0"/>
                        </a:spcAft>
                      </a:pPr>
                      <a:r>
                        <a:rPr lang="en-US" sz="2000" dirty="0">
                          <a:effectLst/>
                        </a:rPr>
                        <a:t>2018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lnT w="12700" cmpd="sng">
                      <a:noFill/>
                    </a:lnT>
                  </a:tcPr>
                </a:tc>
                <a:tc>
                  <a:txBody>
                    <a:bodyPr/>
                    <a:lstStyle/>
                    <a:p>
                      <a:pPr marL="0" marR="0" algn="ctr">
                        <a:lnSpc>
                          <a:spcPts val="1350"/>
                        </a:lnSpc>
                        <a:spcBef>
                          <a:spcPts val="0"/>
                        </a:spcBef>
                        <a:spcAft>
                          <a:spcPts val="0"/>
                        </a:spcAft>
                      </a:pPr>
                      <a:r>
                        <a:rPr lang="en-US" sz="2000" dirty="0">
                          <a:effectLst/>
                        </a:rPr>
                        <a:t>10.7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19.4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tc>
                  <a:txBody>
                    <a:bodyPr/>
                    <a:lstStyle/>
                    <a:p>
                      <a:pPr marL="0" marR="0" algn="ctr">
                        <a:lnSpc>
                          <a:spcPts val="1350"/>
                        </a:lnSpc>
                        <a:spcBef>
                          <a:spcPts val="0"/>
                        </a:spcBef>
                        <a:spcAft>
                          <a:spcPts val="0"/>
                        </a:spcAft>
                      </a:pPr>
                      <a:r>
                        <a:rPr lang="en-US" sz="2000" dirty="0">
                          <a:effectLst/>
                        </a:rPr>
                        <a:t>16.6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19.0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extLst>
                  <a:ext uri="{0D108BD9-81ED-4DB2-BD59-A6C34878D82A}">
                    <a16:rowId xmlns:a16="http://schemas.microsoft.com/office/drawing/2014/main" val="3938158060"/>
                  </a:ext>
                </a:extLst>
              </a:tr>
              <a:tr h="549980">
                <a:tc>
                  <a:txBody>
                    <a:bodyPr/>
                    <a:lstStyle/>
                    <a:p>
                      <a:pPr marL="0" marR="0" algn="ctr">
                        <a:lnSpc>
                          <a:spcPts val="1350"/>
                        </a:lnSpc>
                        <a:spcBef>
                          <a:spcPts val="0"/>
                        </a:spcBef>
                        <a:spcAft>
                          <a:spcPts val="0"/>
                        </a:spcAft>
                      </a:pPr>
                      <a:r>
                        <a:rPr lang="en-US" sz="2000">
                          <a:effectLst/>
                        </a:rPr>
                        <a:t>2017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dirty="0">
                          <a:effectLst/>
                        </a:rPr>
                        <a:t>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18.1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tc>
                  <a:txBody>
                    <a:bodyPr/>
                    <a:lstStyle/>
                    <a:p>
                      <a:pPr marL="0" marR="0" algn="ctr">
                        <a:lnSpc>
                          <a:spcPts val="1350"/>
                        </a:lnSpc>
                        <a:spcBef>
                          <a:spcPts val="0"/>
                        </a:spcBef>
                        <a:spcAft>
                          <a:spcPts val="0"/>
                        </a:spcAft>
                      </a:pPr>
                      <a:r>
                        <a:rPr lang="en-US" sz="2000" dirty="0">
                          <a:effectLst/>
                        </a:rPr>
                        <a:t>10.5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19.3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extLst>
                  <a:ext uri="{0D108BD9-81ED-4DB2-BD59-A6C34878D82A}">
                    <a16:rowId xmlns:a16="http://schemas.microsoft.com/office/drawing/2014/main" val="326283466"/>
                  </a:ext>
                </a:extLst>
              </a:tr>
              <a:tr h="549980">
                <a:tc>
                  <a:txBody>
                    <a:bodyPr/>
                    <a:lstStyle/>
                    <a:p>
                      <a:pPr marL="0" marR="0" algn="ctr">
                        <a:lnSpc>
                          <a:spcPts val="1350"/>
                        </a:lnSpc>
                        <a:spcBef>
                          <a:spcPts val="0"/>
                        </a:spcBef>
                        <a:spcAft>
                          <a:spcPts val="0"/>
                        </a:spcAft>
                      </a:pPr>
                      <a:r>
                        <a:rPr lang="en-US" sz="2000">
                          <a:effectLst/>
                        </a:rPr>
                        <a:t>2016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34.7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tc>
                  <a:txBody>
                    <a:bodyPr/>
                    <a:lstStyle/>
                    <a:p>
                      <a:pPr marL="0" marR="0" algn="ctr">
                        <a:lnSpc>
                          <a:spcPts val="1350"/>
                        </a:lnSpc>
                        <a:spcBef>
                          <a:spcPts val="0"/>
                        </a:spcBef>
                        <a:spcAft>
                          <a:spcPts val="0"/>
                        </a:spcAft>
                      </a:pPr>
                      <a:r>
                        <a:rPr lang="en-US" sz="2000" dirty="0">
                          <a:effectLst/>
                        </a:rPr>
                        <a:t>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20.3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extLst>
                  <a:ext uri="{0D108BD9-81ED-4DB2-BD59-A6C34878D82A}">
                    <a16:rowId xmlns:a16="http://schemas.microsoft.com/office/drawing/2014/main" val="1559976075"/>
                  </a:ext>
                </a:extLst>
              </a:tr>
              <a:tr h="549980">
                <a:tc>
                  <a:txBody>
                    <a:bodyPr/>
                    <a:lstStyle/>
                    <a:p>
                      <a:pPr marL="0" marR="0" algn="ctr">
                        <a:lnSpc>
                          <a:spcPts val="1350"/>
                        </a:lnSpc>
                        <a:spcBef>
                          <a:spcPts val="0"/>
                        </a:spcBef>
                        <a:spcAft>
                          <a:spcPts val="0"/>
                        </a:spcAft>
                      </a:pPr>
                      <a:r>
                        <a:rPr lang="en-US" sz="2000">
                          <a:effectLst/>
                        </a:rPr>
                        <a:t>2015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dirty="0">
                          <a:effectLst/>
                        </a:rPr>
                        <a:t>15.0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32.7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tc>
                  <a:txBody>
                    <a:bodyPr/>
                    <a:lstStyle/>
                    <a:p>
                      <a:pPr marL="0" marR="0" algn="ctr">
                        <a:lnSpc>
                          <a:spcPts val="1350"/>
                        </a:lnSpc>
                        <a:spcBef>
                          <a:spcPts val="0"/>
                        </a:spcBef>
                        <a:spcAft>
                          <a:spcPts val="0"/>
                        </a:spcAft>
                      </a:pPr>
                      <a:r>
                        <a:rPr lang="en-US" sz="2000" dirty="0">
                          <a:effectLst/>
                        </a:rPr>
                        <a:t>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tc>
                <a:tc>
                  <a:txBody>
                    <a:bodyPr/>
                    <a:lstStyle/>
                    <a:p>
                      <a:pPr marL="0" marR="0" algn="ctr">
                        <a:lnSpc>
                          <a:spcPts val="1350"/>
                        </a:lnSpc>
                        <a:spcBef>
                          <a:spcPts val="0"/>
                        </a:spcBef>
                        <a:spcAft>
                          <a:spcPts val="0"/>
                        </a:spcAft>
                      </a:pPr>
                      <a:r>
                        <a:rPr lang="en-US" sz="2000" b="1" dirty="0">
                          <a:effectLst/>
                        </a:rPr>
                        <a:t>26.9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85" marR="48885" marT="48885" marB="48885" anchor="ctr">
                    <a:solidFill>
                      <a:srgbClr val="FFD966"/>
                    </a:solidFill>
                  </a:tcPr>
                </a:tc>
                <a:extLst>
                  <a:ext uri="{0D108BD9-81ED-4DB2-BD59-A6C34878D82A}">
                    <a16:rowId xmlns:a16="http://schemas.microsoft.com/office/drawing/2014/main" val="3616587349"/>
                  </a:ext>
                </a:extLst>
              </a:tr>
            </a:tbl>
          </a:graphicData>
        </a:graphic>
      </p:graphicFrame>
      <p:sp>
        <p:nvSpPr>
          <p:cNvPr id="6" name="Title 1">
            <a:extLst>
              <a:ext uri="{FF2B5EF4-FFF2-40B4-BE49-F238E27FC236}">
                <a16:creationId xmlns:a16="http://schemas.microsoft.com/office/drawing/2014/main" id="{F267B2C1-29C5-491D-A07B-E4812C93135E}"/>
              </a:ext>
            </a:extLst>
          </p:cNvPr>
          <p:cNvSpPr txBox="1">
            <a:spLocks/>
          </p:cNvSpPr>
          <p:nvPr/>
        </p:nvSpPr>
        <p:spPr>
          <a:xfrm>
            <a:off x="413322" y="343266"/>
            <a:ext cx="9813891" cy="71395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a:lstStyle>
          <a:p>
            <a:r>
              <a:rPr lang="en-US" sz="4400" cap="none" dirty="0">
                <a:solidFill>
                  <a:schemeClr val="bg1"/>
                </a:solidFill>
                <a:latin typeface="Arial Black" panose="020B0A04020102020204" pitchFamily="34" charset="0"/>
              </a:rPr>
              <a:t>Disparities In Maternal Mortality</a:t>
            </a:r>
          </a:p>
        </p:txBody>
      </p:sp>
      <p:sp>
        <p:nvSpPr>
          <p:cNvPr id="4" name="TextBox 3">
            <a:extLst>
              <a:ext uri="{FF2B5EF4-FFF2-40B4-BE49-F238E27FC236}">
                <a16:creationId xmlns:a16="http://schemas.microsoft.com/office/drawing/2014/main" id="{44349D61-B572-4E9A-8C81-74EAB73EE410}"/>
              </a:ext>
            </a:extLst>
          </p:cNvPr>
          <p:cNvSpPr txBox="1"/>
          <p:nvPr/>
        </p:nvSpPr>
        <p:spPr>
          <a:xfrm>
            <a:off x="1692686" y="1840902"/>
            <a:ext cx="9047885" cy="369332"/>
          </a:xfrm>
          <a:prstGeom prst="rect">
            <a:avLst/>
          </a:prstGeom>
          <a:noFill/>
        </p:spPr>
        <p:txBody>
          <a:bodyPr wrap="square" rtlCol="0">
            <a:spAutoFit/>
          </a:bodyPr>
          <a:lstStyle/>
          <a:p>
            <a:pPr algn="ctr"/>
            <a:r>
              <a:rPr lang="en-US" b="1" dirty="0"/>
              <a:t>Maternal Mortality Rates per 100,000 Live Births by Hispanic Origin, Miami-Dade &amp; Florida:</a:t>
            </a:r>
          </a:p>
        </p:txBody>
      </p:sp>
      <p:sp>
        <p:nvSpPr>
          <p:cNvPr id="5" name="TextBox 4">
            <a:extLst>
              <a:ext uri="{FF2B5EF4-FFF2-40B4-BE49-F238E27FC236}">
                <a16:creationId xmlns:a16="http://schemas.microsoft.com/office/drawing/2014/main" id="{73B9B514-4E54-4714-A5FF-961FAC11918F}"/>
              </a:ext>
            </a:extLst>
          </p:cNvPr>
          <p:cNvSpPr txBox="1"/>
          <p:nvPr/>
        </p:nvSpPr>
        <p:spPr>
          <a:xfrm>
            <a:off x="10376976" y="1706265"/>
            <a:ext cx="523499" cy="338554"/>
          </a:xfrm>
          <a:prstGeom prst="rect">
            <a:avLst/>
          </a:prstGeom>
          <a:noFill/>
        </p:spPr>
        <p:txBody>
          <a:bodyPr wrap="square" rtlCol="0">
            <a:spAutoFit/>
          </a:bodyPr>
          <a:lstStyle/>
          <a:p>
            <a:pPr algn="ctr"/>
            <a:r>
              <a:rPr lang="en-US" sz="1600" b="1" dirty="0"/>
              <a:t>5</a:t>
            </a:r>
          </a:p>
        </p:txBody>
      </p:sp>
    </p:spTree>
    <p:extLst>
      <p:ext uri="{BB962C8B-B14F-4D97-AF65-F5344CB8AC3E}">
        <p14:creationId xmlns:p14="http://schemas.microsoft.com/office/powerpoint/2010/main" val="256629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C660-0227-4961-9AE2-EDD8501B33A5}"/>
              </a:ext>
            </a:extLst>
          </p:cNvPr>
          <p:cNvSpPr>
            <a:spLocks noGrp="1"/>
          </p:cNvSpPr>
          <p:nvPr>
            <p:ph type="title"/>
          </p:nvPr>
        </p:nvSpPr>
        <p:spPr/>
        <p:txBody>
          <a:bodyPr>
            <a:noAutofit/>
          </a:bodyPr>
          <a:lstStyle/>
          <a:p>
            <a:r>
              <a:rPr lang="en-US" dirty="0">
                <a:solidFill>
                  <a:schemeClr val="bg1"/>
                </a:solidFill>
              </a:rPr>
              <a:t>Causes of Maternal Mortality</a:t>
            </a:r>
          </a:p>
        </p:txBody>
      </p:sp>
      <p:sp>
        <p:nvSpPr>
          <p:cNvPr id="5" name="TextBox 4">
            <a:extLst>
              <a:ext uri="{FF2B5EF4-FFF2-40B4-BE49-F238E27FC236}">
                <a16:creationId xmlns:a16="http://schemas.microsoft.com/office/drawing/2014/main" id="{4C98647C-AE44-4CE3-8EC9-862B9B3FE0C3}"/>
              </a:ext>
            </a:extLst>
          </p:cNvPr>
          <p:cNvSpPr txBox="1"/>
          <p:nvPr/>
        </p:nvSpPr>
        <p:spPr>
          <a:xfrm>
            <a:off x="742010" y="2756616"/>
            <a:ext cx="2396018" cy="1323439"/>
          </a:xfrm>
          <a:prstGeom prst="rect">
            <a:avLst/>
          </a:prstGeom>
          <a:solidFill>
            <a:srgbClr val="FEEBE6"/>
          </a:solidFill>
        </p:spPr>
        <p:txBody>
          <a:bodyPr wrap="square" rtlCol="0">
            <a:spAutoFit/>
          </a:bodyPr>
          <a:lstStyle/>
          <a:p>
            <a:pPr algn="ctr"/>
            <a:r>
              <a:rPr lang="en-US" sz="2000" b="1" dirty="0"/>
              <a:t>According to the Center for Disease Control and Prevention</a:t>
            </a:r>
          </a:p>
        </p:txBody>
      </p:sp>
      <p:pic>
        <p:nvPicPr>
          <p:cNvPr id="9" name="Picture 8">
            <a:extLst>
              <a:ext uri="{FF2B5EF4-FFF2-40B4-BE49-F238E27FC236}">
                <a16:creationId xmlns:a16="http://schemas.microsoft.com/office/drawing/2014/main" id="{D667D364-6626-47BD-A6CC-E432D2E63AD0}"/>
              </a:ext>
            </a:extLst>
          </p:cNvPr>
          <p:cNvPicPr>
            <a:picLocks noChangeAspect="1"/>
          </p:cNvPicPr>
          <p:nvPr/>
        </p:nvPicPr>
        <p:blipFill>
          <a:blip r:embed="rId3"/>
          <a:stretch>
            <a:fillRect/>
          </a:stretch>
        </p:blipFill>
        <p:spPr>
          <a:xfrm>
            <a:off x="3911264" y="1367070"/>
            <a:ext cx="7538726" cy="4625752"/>
          </a:xfrm>
          <a:prstGeom prst="rect">
            <a:avLst/>
          </a:prstGeom>
        </p:spPr>
      </p:pic>
      <p:sp>
        <p:nvSpPr>
          <p:cNvPr id="6" name="TextBox 5">
            <a:extLst>
              <a:ext uri="{FF2B5EF4-FFF2-40B4-BE49-F238E27FC236}">
                <a16:creationId xmlns:a16="http://schemas.microsoft.com/office/drawing/2014/main" id="{FDE16B5D-9429-4A94-9D28-093A5637E6FF}"/>
              </a:ext>
            </a:extLst>
          </p:cNvPr>
          <p:cNvSpPr txBox="1"/>
          <p:nvPr/>
        </p:nvSpPr>
        <p:spPr>
          <a:xfrm>
            <a:off x="9368250" y="432000"/>
            <a:ext cx="523499" cy="338554"/>
          </a:xfrm>
          <a:prstGeom prst="rect">
            <a:avLst/>
          </a:prstGeom>
          <a:noFill/>
        </p:spPr>
        <p:txBody>
          <a:bodyPr wrap="square" rtlCol="0">
            <a:spAutoFit/>
          </a:bodyPr>
          <a:lstStyle/>
          <a:p>
            <a:pPr algn="ctr"/>
            <a:r>
              <a:rPr lang="en-US" sz="1600" b="1" dirty="0">
                <a:solidFill>
                  <a:schemeClr val="bg1"/>
                </a:solidFill>
              </a:rPr>
              <a:t>4</a:t>
            </a:r>
          </a:p>
        </p:txBody>
      </p:sp>
    </p:spTree>
    <p:extLst>
      <p:ext uri="{BB962C8B-B14F-4D97-AF65-F5344CB8AC3E}">
        <p14:creationId xmlns:p14="http://schemas.microsoft.com/office/powerpoint/2010/main" val="316977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4A29A6-4C1C-48A7-83E8-CE6A1853290A}"/>
              </a:ext>
            </a:extLst>
          </p:cNvPr>
          <p:cNvSpPr>
            <a:spLocks noGrp="1"/>
          </p:cNvSpPr>
          <p:nvPr>
            <p:ph type="subTitle" idx="1"/>
          </p:nvPr>
        </p:nvSpPr>
        <p:spPr/>
        <p:txBody>
          <a:bodyPr/>
          <a:lstStyle/>
          <a:p>
            <a:r>
              <a:rPr lang="en-US" dirty="0"/>
              <a:t>Data from the Environmental Public Health Tracking Project. </a:t>
            </a:r>
          </a:p>
        </p:txBody>
      </p:sp>
      <p:sp>
        <p:nvSpPr>
          <p:cNvPr id="2" name="Title 1">
            <a:extLst>
              <a:ext uri="{FF2B5EF4-FFF2-40B4-BE49-F238E27FC236}">
                <a16:creationId xmlns:a16="http://schemas.microsoft.com/office/drawing/2014/main" id="{D151A337-1E2B-4430-87CC-32E20796410F}"/>
              </a:ext>
            </a:extLst>
          </p:cNvPr>
          <p:cNvSpPr>
            <a:spLocks noGrp="1"/>
          </p:cNvSpPr>
          <p:nvPr>
            <p:ph type="title"/>
          </p:nvPr>
        </p:nvSpPr>
        <p:spPr/>
        <p:txBody>
          <a:bodyPr>
            <a:normAutofit fontScale="90000"/>
          </a:bodyPr>
          <a:lstStyle/>
          <a:p>
            <a:r>
              <a:rPr lang="en-US" dirty="0"/>
              <a:t>The Environment &amp; Social Determinants </a:t>
            </a:r>
          </a:p>
        </p:txBody>
      </p:sp>
      <p:pic>
        <p:nvPicPr>
          <p:cNvPr id="5" name="Picture 4" descr="Low angle view of clouds in blue sky">
            <a:extLst>
              <a:ext uri="{FF2B5EF4-FFF2-40B4-BE49-F238E27FC236}">
                <a16:creationId xmlns:a16="http://schemas.microsoft.com/office/drawing/2014/main" id="{53A8D61C-68FC-42C2-BE8E-163254FE4A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245622" y="1441996"/>
            <a:ext cx="6466905" cy="4695285"/>
          </a:xfrm>
          <a:prstGeom prst="rect">
            <a:avLst/>
          </a:prstGeom>
        </p:spPr>
      </p:pic>
      <p:sp>
        <p:nvSpPr>
          <p:cNvPr id="6" name="TextBox 5">
            <a:extLst>
              <a:ext uri="{FF2B5EF4-FFF2-40B4-BE49-F238E27FC236}">
                <a16:creationId xmlns:a16="http://schemas.microsoft.com/office/drawing/2014/main" id="{CE05CF1C-71CB-49C8-B6D8-773F86142565}"/>
              </a:ext>
            </a:extLst>
          </p:cNvPr>
          <p:cNvSpPr txBox="1"/>
          <p:nvPr/>
        </p:nvSpPr>
        <p:spPr>
          <a:xfrm>
            <a:off x="8682450" y="4774041"/>
            <a:ext cx="523499" cy="261610"/>
          </a:xfrm>
          <a:prstGeom prst="rect">
            <a:avLst/>
          </a:prstGeom>
          <a:noFill/>
        </p:spPr>
        <p:txBody>
          <a:bodyPr wrap="square" rtlCol="0">
            <a:spAutoFit/>
          </a:bodyPr>
          <a:lstStyle/>
          <a:p>
            <a:pPr algn="ctr"/>
            <a:r>
              <a:rPr lang="en-US" sz="1100" b="1" dirty="0"/>
              <a:t>6</a:t>
            </a:r>
          </a:p>
        </p:txBody>
      </p:sp>
    </p:spTree>
    <p:extLst>
      <p:ext uri="{BB962C8B-B14F-4D97-AF65-F5344CB8AC3E}">
        <p14:creationId xmlns:p14="http://schemas.microsoft.com/office/powerpoint/2010/main" val="226901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3EB3-5D0A-4D85-AD72-09BEB895F133}"/>
              </a:ext>
            </a:extLst>
          </p:cNvPr>
          <p:cNvSpPr/>
          <p:nvPr/>
        </p:nvSpPr>
        <p:spPr>
          <a:xfrm>
            <a:off x="6559352" y="1460959"/>
            <a:ext cx="5200650" cy="4867333"/>
          </a:xfrm>
          <a:prstGeom prst="rect">
            <a:avLst/>
          </a:prstGeom>
          <a:noFill/>
          <a:ln>
            <a:solidFill>
              <a:srgbClr val="00A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535BED-525F-4A40-82DD-6170B3807BBF}"/>
              </a:ext>
            </a:extLst>
          </p:cNvPr>
          <p:cNvSpPr/>
          <p:nvPr/>
        </p:nvSpPr>
        <p:spPr>
          <a:xfrm>
            <a:off x="432000" y="1460959"/>
            <a:ext cx="5200650" cy="4867333"/>
          </a:xfrm>
          <a:prstGeom prst="rect">
            <a:avLst/>
          </a:prstGeom>
          <a:noFill/>
          <a:ln>
            <a:solidFill>
              <a:srgbClr val="00A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28D0F-3614-421A-915F-6CEDEA0CBFA6}"/>
              </a:ext>
            </a:extLst>
          </p:cNvPr>
          <p:cNvSpPr>
            <a:spLocks noGrp="1"/>
          </p:cNvSpPr>
          <p:nvPr>
            <p:ph type="title"/>
          </p:nvPr>
        </p:nvSpPr>
        <p:spPr/>
        <p:txBody>
          <a:bodyPr/>
          <a:lstStyle/>
          <a:p>
            <a:r>
              <a:rPr lang="en-US" dirty="0">
                <a:solidFill>
                  <a:schemeClr val="bg1"/>
                </a:solidFill>
              </a:rPr>
              <a:t>Pre-term Births</a:t>
            </a:r>
          </a:p>
        </p:txBody>
      </p:sp>
      <p:sp>
        <p:nvSpPr>
          <p:cNvPr id="5" name="Text Placeholder 4">
            <a:extLst>
              <a:ext uri="{FF2B5EF4-FFF2-40B4-BE49-F238E27FC236}">
                <a16:creationId xmlns:a16="http://schemas.microsoft.com/office/drawing/2014/main" id="{1512B8D1-CBD9-4142-9001-E5230D485508}"/>
              </a:ext>
            </a:extLst>
          </p:cNvPr>
          <p:cNvSpPr>
            <a:spLocks noGrp="1"/>
          </p:cNvSpPr>
          <p:nvPr>
            <p:ph type="body" idx="1"/>
          </p:nvPr>
        </p:nvSpPr>
        <p:spPr>
          <a:xfrm>
            <a:off x="558793" y="1540363"/>
            <a:ext cx="4986221" cy="823912"/>
          </a:xfrm>
          <a:solidFill>
            <a:srgbClr val="93D7E5"/>
          </a:solidFill>
        </p:spPr>
        <p:txBody>
          <a:bodyPr/>
          <a:lstStyle/>
          <a:p>
            <a:pPr algn="ctr"/>
            <a:r>
              <a:rPr lang="en-US" dirty="0">
                <a:solidFill>
                  <a:sysClr val="windowText" lastClr="000000"/>
                </a:solidFill>
              </a:rPr>
              <a:t>Babies Who Are Preterm:</a:t>
            </a:r>
          </a:p>
        </p:txBody>
      </p:sp>
      <p:sp>
        <p:nvSpPr>
          <p:cNvPr id="6" name="Text Placeholder 5">
            <a:extLst>
              <a:ext uri="{FF2B5EF4-FFF2-40B4-BE49-F238E27FC236}">
                <a16:creationId xmlns:a16="http://schemas.microsoft.com/office/drawing/2014/main" id="{FCBCB242-0BDD-4E42-85BB-232817B206AD}"/>
              </a:ext>
            </a:extLst>
          </p:cNvPr>
          <p:cNvSpPr>
            <a:spLocks noGrp="1"/>
          </p:cNvSpPr>
          <p:nvPr>
            <p:ph type="body" sz="quarter" idx="3"/>
          </p:nvPr>
        </p:nvSpPr>
        <p:spPr>
          <a:xfrm>
            <a:off x="6686148" y="1540364"/>
            <a:ext cx="4947058" cy="823912"/>
          </a:xfrm>
          <a:solidFill>
            <a:srgbClr val="FDC4B5"/>
          </a:solidFill>
        </p:spPr>
        <p:txBody>
          <a:bodyPr/>
          <a:lstStyle/>
          <a:p>
            <a:pPr algn="ctr"/>
            <a:r>
              <a:rPr lang="en-US" dirty="0">
                <a:solidFill>
                  <a:sysClr val="windowText" lastClr="000000"/>
                </a:solidFill>
              </a:rPr>
              <a:t>Risk Factors For Pre-term Birth</a:t>
            </a:r>
          </a:p>
        </p:txBody>
      </p:sp>
      <p:sp>
        <p:nvSpPr>
          <p:cNvPr id="4" name="Content Placeholder 3">
            <a:extLst>
              <a:ext uri="{FF2B5EF4-FFF2-40B4-BE49-F238E27FC236}">
                <a16:creationId xmlns:a16="http://schemas.microsoft.com/office/drawing/2014/main" id="{635DC59F-2108-402B-B326-746E2C9C5A81}"/>
              </a:ext>
            </a:extLst>
          </p:cNvPr>
          <p:cNvSpPr>
            <a:spLocks noGrp="1"/>
          </p:cNvSpPr>
          <p:nvPr>
            <p:ph sz="half" idx="2"/>
          </p:nvPr>
        </p:nvSpPr>
        <p:spPr>
          <a:xfrm>
            <a:off x="814905" y="2602487"/>
            <a:ext cx="4434840" cy="3363336"/>
          </a:xfrm>
        </p:spPr>
        <p:txBody>
          <a:bodyPr/>
          <a:lstStyle/>
          <a:p>
            <a:pPr marL="457200" indent="-457200">
              <a:buFont typeface="Arial" panose="020B0604020202020204" pitchFamily="34" charset="0"/>
              <a:buChar char="•"/>
            </a:pPr>
            <a:r>
              <a:rPr lang="en-US" dirty="0"/>
              <a:t>Increased risk for death</a:t>
            </a:r>
          </a:p>
          <a:p>
            <a:pPr marL="457200" indent="-457200">
              <a:buFont typeface="Arial" panose="020B0604020202020204" pitchFamily="34" charset="0"/>
              <a:buChar char="•"/>
            </a:pPr>
            <a:r>
              <a:rPr lang="en-US" dirty="0"/>
              <a:t>Short and long-term medical complications,</a:t>
            </a:r>
          </a:p>
          <a:p>
            <a:pPr marL="457200" indent="-457200">
              <a:buFont typeface="Arial" panose="020B0604020202020204" pitchFamily="34" charset="0"/>
              <a:buChar char="•"/>
            </a:pPr>
            <a:r>
              <a:rPr lang="en-US" dirty="0"/>
              <a:t>Neurodevelopmental sequelae</a:t>
            </a:r>
          </a:p>
          <a:p>
            <a:pPr marL="457200" indent="-457200">
              <a:buFont typeface="Arial" panose="020B0604020202020204" pitchFamily="34" charset="0"/>
              <a:buChar char="•"/>
            </a:pPr>
            <a:endParaRPr lang="en-US" dirty="0"/>
          </a:p>
        </p:txBody>
      </p:sp>
      <p:sp>
        <p:nvSpPr>
          <p:cNvPr id="7" name="Content Placeholder 6">
            <a:extLst>
              <a:ext uri="{FF2B5EF4-FFF2-40B4-BE49-F238E27FC236}">
                <a16:creationId xmlns:a16="http://schemas.microsoft.com/office/drawing/2014/main" id="{E1CEB9FB-C260-4691-B38D-55993CD01E87}"/>
              </a:ext>
            </a:extLst>
          </p:cNvPr>
          <p:cNvSpPr>
            <a:spLocks noGrp="1"/>
          </p:cNvSpPr>
          <p:nvPr>
            <p:ph sz="quarter" idx="4"/>
          </p:nvPr>
        </p:nvSpPr>
        <p:spPr>
          <a:xfrm>
            <a:off x="6686148" y="2505806"/>
            <a:ext cx="4947058" cy="3680955"/>
          </a:xfrm>
        </p:spPr>
        <p:txBody>
          <a:bodyPr/>
          <a:lstStyle/>
          <a:p>
            <a:pPr marL="457200" indent="-457200">
              <a:buFont typeface="Arial" panose="020B0604020202020204" pitchFamily="34" charset="0"/>
              <a:buChar char="•"/>
            </a:pPr>
            <a:r>
              <a:rPr lang="en-US" dirty="0"/>
              <a:t>Race</a:t>
            </a:r>
          </a:p>
          <a:p>
            <a:pPr marL="457200" indent="-457200">
              <a:buFont typeface="Arial" panose="020B0604020202020204" pitchFamily="34" charset="0"/>
              <a:buChar char="•"/>
            </a:pPr>
            <a:r>
              <a:rPr lang="en-US" dirty="0"/>
              <a:t>Age</a:t>
            </a:r>
          </a:p>
          <a:p>
            <a:pPr marL="457200" indent="-457200">
              <a:buFont typeface="Arial" panose="020B0604020202020204" pitchFamily="34" charset="0"/>
              <a:buChar char="•"/>
            </a:pPr>
            <a:r>
              <a:rPr lang="en-US" dirty="0"/>
              <a:t>Socioeconomic status</a:t>
            </a:r>
          </a:p>
          <a:p>
            <a:pPr marL="457200" indent="-457200">
              <a:buFont typeface="Arial" panose="020B0604020202020204" pitchFamily="34" charset="0"/>
              <a:buChar char="•"/>
            </a:pPr>
            <a:r>
              <a:rPr lang="en-US" dirty="0"/>
              <a:t>Lifestyle (including  tobacco use and substance abuse)</a:t>
            </a:r>
          </a:p>
          <a:p>
            <a:pPr marL="457200" indent="-457200">
              <a:buFont typeface="Arial" panose="020B0604020202020204" pitchFamily="34" charset="0"/>
              <a:buChar char="•"/>
            </a:pPr>
            <a:r>
              <a:rPr lang="en-US" dirty="0"/>
              <a:t>Low or high pre-pregnancy body mass index.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20863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AFDEAB-FC52-46B2-AFE0-CADEA6DAE2B2}"/>
              </a:ext>
            </a:extLst>
          </p:cNvPr>
          <p:cNvSpPr>
            <a:spLocks noGrp="1"/>
          </p:cNvSpPr>
          <p:nvPr>
            <p:ph sz="half" idx="1"/>
          </p:nvPr>
        </p:nvSpPr>
        <p:spPr>
          <a:xfrm>
            <a:off x="1368950" y="1744958"/>
            <a:ext cx="4727049" cy="3933645"/>
          </a:xfrm>
        </p:spPr>
        <p:txBody>
          <a:bodyPr>
            <a:normAutofit fontScale="92500" lnSpcReduction="10000"/>
          </a:bodyPr>
          <a:lstStyle/>
          <a:p>
            <a:pPr marL="457200" indent="-457200">
              <a:spcBef>
                <a:spcPts val="1200"/>
              </a:spcBef>
              <a:buFont typeface="Arial" panose="020B0604020202020204" pitchFamily="34" charset="0"/>
              <a:buChar char="•"/>
            </a:pPr>
            <a:r>
              <a:rPr lang="en-US" dirty="0"/>
              <a:t>Define  Infant Mortality &amp; Maternal Mortality</a:t>
            </a:r>
          </a:p>
          <a:p>
            <a:pPr marL="457200" indent="-457200">
              <a:spcBef>
                <a:spcPts val="1200"/>
              </a:spcBef>
              <a:buFont typeface="Arial" panose="020B0604020202020204" pitchFamily="34" charset="0"/>
              <a:buChar char="•"/>
            </a:pPr>
            <a:r>
              <a:rPr lang="en-US" dirty="0"/>
              <a:t>Identify their importance</a:t>
            </a:r>
          </a:p>
          <a:p>
            <a:pPr marL="457200" indent="-457200">
              <a:spcBef>
                <a:spcPts val="1200"/>
              </a:spcBef>
              <a:buFont typeface="Arial" panose="020B0604020202020204" pitchFamily="34" charset="0"/>
              <a:buChar char="•"/>
            </a:pPr>
            <a:r>
              <a:rPr lang="en-US" dirty="0"/>
              <a:t>Understand the environment’s role in health</a:t>
            </a:r>
          </a:p>
          <a:p>
            <a:pPr marL="457200" indent="-457200">
              <a:spcBef>
                <a:spcPts val="1200"/>
              </a:spcBef>
              <a:buFont typeface="Arial" panose="020B0604020202020204" pitchFamily="34" charset="0"/>
              <a:buChar char="•"/>
            </a:pPr>
            <a:r>
              <a:rPr lang="en-US" dirty="0"/>
              <a:t>Identify “Hot Spots” where environmental concerns overlap with IM &amp; MM statistics</a:t>
            </a:r>
          </a:p>
        </p:txBody>
      </p:sp>
      <p:pic>
        <p:nvPicPr>
          <p:cNvPr id="10" name="Picture Placeholder 9" descr="Lines intersecting at pushpin">
            <a:extLst>
              <a:ext uri="{FF2B5EF4-FFF2-40B4-BE49-F238E27FC236}">
                <a16:creationId xmlns:a16="http://schemas.microsoft.com/office/drawing/2014/main" id="{B6D4640B-CB8F-4D8F-868F-E2F0CD9ED7F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639130" y="1744958"/>
            <a:ext cx="3737526" cy="3933645"/>
          </a:xfrm>
        </p:spPr>
      </p:pic>
      <p:sp>
        <p:nvSpPr>
          <p:cNvPr id="5" name="Title 4">
            <a:extLst>
              <a:ext uri="{FF2B5EF4-FFF2-40B4-BE49-F238E27FC236}">
                <a16:creationId xmlns:a16="http://schemas.microsoft.com/office/drawing/2014/main" id="{9C39C7C2-B498-4D60-A942-71DB61769267}"/>
              </a:ext>
            </a:extLst>
          </p:cNvPr>
          <p:cNvSpPr>
            <a:spLocks noGrp="1"/>
          </p:cNvSpPr>
          <p:nvPr>
            <p:ph type="title"/>
          </p:nvPr>
        </p:nvSpPr>
        <p:spPr>
          <a:xfrm>
            <a:off x="584400" y="432000"/>
            <a:ext cx="9131100" cy="432000"/>
          </a:xfrm>
        </p:spPr>
        <p:txBody>
          <a:bodyPr>
            <a:noAutofit/>
          </a:bodyPr>
          <a:lstStyle/>
          <a:p>
            <a:r>
              <a:rPr lang="en-US" dirty="0"/>
              <a:t>What Is Included:</a:t>
            </a:r>
          </a:p>
        </p:txBody>
      </p:sp>
    </p:spTree>
    <p:extLst>
      <p:ext uri="{BB962C8B-B14F-4D97-AF65-F5344CB8AC3E}">
        <p14:creationId xmlns:p14="http://schemas.microsoft.com/office/powerpoint/2010/main" val="419612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High angle view of buildings in a city">
            <a:extLst>
              <a:ext uri="{FF2B5EF4-FFF2-40B4-BE49-F238E27FC236}">
                <a16:creationId xmlns:a16="http://schemas.microsoft.com/office/drawing/2014/main" id="{517B9A97-6CBB-4B25-A0F0-E53AA86AB3B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745086" y="1440000"/>
            <a:ext cx="4257558" cy="4481830"/>
          </a:xfrm>
        </p:spPr>
      </p:pic>
      <p:sp>
        <p:nvSpPr>
          <p:cNvPr id="4" name="Title 3">
            <a:extLst>
              <a:ext uri="{FF2B5EF4-FFF2-40B4-BE49-F238E27FC236}">
                <a16:creationId xmlns:a16="http://schemas.microsoft.com/office/drawing/2014/main" id="{7FA87D5F-43EC-4004-A079-E40BE825556B}"/>
              </a:ext>
            </a:extLst>
          </p:cNvPr>
          <p:cNvSpPr>
            <a:spLocks noGrp="1"/>
          </p:cNvSpPr>
          <p:nvPr>
            <p:ph type="title"/>
          </p:nvPr>
        </p:nvSpPr>
        <p:spPr/>
        <p:txBody>
          <a:bodyPr/>
          <a:lstStyle/>
          <a:p>
            <a:r>
              <a:rPr lang="en-US" dirty="0"/>
              <a:t>Poverty Level</a:t>
            </a:r>
          </a:p>
        </p:txBody>
      </p:sp>
      <p:sp>
        <p:nvSpPr>
          <p:cNvPr id="5" name="Text Placeholder 4">
            <a:extLst>
              <a:ext uri="{FF2B5EF4-FFF2-40B4-BE49-F238E27FC236}">
                <a16:creationId xmlns:a16="http://schemas.microsoft.com/office/drawing/2014/main" id="{57DEA39C-102C-4F92-B122-73EADA7F6E67}"/>
              </a:ext>
            </a:extLst>
          </p:cNvPr>
          <p:cNvSpPr>
            <a:spLocks noGrp="1"/>
          </p:cNvSpPr>
          <p:nvPr>
            <p:ph type="body" sz="quarter" idx="32"/>
          </p:nvPr>
        </p:nvSpPr>
        <p:spPr>
          <a:xfrm>
            <a:off x="390600" y="1440000"/>
            <a:ext cx="7198920" cy="2437056"/>
          </a:xfrm>
          <a:solidFill>
            <a:srgbClr val="C7EAF1"/>
          </a:solidFill>
        </p:spPr>
        <p:txBody>
          <a:bodyPr/>
          <a:lstStyle/>
          <a:p>
            <a:pPr algn="just"/>
            <a:r>
              <a:rPr lang="en-US" i="0" dirty="0"/>
              <a:t>“</a:t>
            </a:r>
            <a:r>
              <a:rPr lang="en-US" dirty="0"/>
              <a:t>There is a clear and established relationship between poverty, socioeconomic status, and health outcomes—including increased risk for disease and premature death”</a:t>
            </a:r>
          </a:p>
          <a:p>
            <a:pPr algn="just"/>
            <a:r>
              <a:rPr lang="en-US" i="0" dirty="0"/>
              <a:t>	</a:t>
            </a:r>
            <a:r>
              <a:rPr lang="en-US" sz="2400" i="0" dirty="0">
                <a:hlinkClick r:id="rId4"/>
              </a:rPr>
              <a:t>-U.S Department of Health and Human Services</a:t>
            </a:r>
            <a:endParaRPr lang="en-US" i="0" dirty="0"/>
          </a:p>
        </p:txBody>
      </p:sp>
      <p:sp>
        <p:nvSpPr>
          <p:cNvPr id="8" name="TextBox 7">
            <a:extLst>
              <a:ext uri="{FF2B5EF4-FFF2-40B4-BE49-F238E27FC236}">
                <a16:creationId xmlns:a16="http://schemas.microsoft.com/office/drawing/2014/main" id="{A00694F3-C614-44DA-BD62-2E5F0573DACE}"/>
              </a:ext>
            </a:extLst>
          </p:cNvPr>
          <p:cNvSpPr txBox="1"/>
          <p:nvPr/>
        </p:nvSpPr>
        <p:spPr>
          <a:xfrm>
            <a:off x="390600" y="4453056"/>
            <a:ext cx="7198920" cy="1569660"/>
          </a:xfrm>
          <a:prstGeom prst="rect">
            <a:avLst/>
          </a:prstGeom>
          <a:noFill/>
        </p:spPr>
        <p:txBody>
          <a:bodyPr wrap="square" rtlCol="0">
            <a:spAutoFit/>
          </a:bodyPr>
          <a:lstStyle/>
          <a:p>
            <a:pPr algn="ctr"/>
            <a:r>
              <a:rPr lang="en-US" sz="2400" b="1" dirty="0"/>
              <a:t>Negative health outcomes may worsen depending on: </a:t>
            </a:r>
            <a:br>
              <a:rPr lang="en-US" sz="2400" b="1" dirty="0"/>
            </a:br>
            <a:r>
              <a:rPr lang="en-US" sz="2400" b="1" dirty="0"/>
              <a:t>Race</a:t>
            </a:r>
          </a:p>
          <a:p>
            <a:pPr algn="ctr"/>
            <a:r>
              <a:rPr lang="en-US" sz="2400" b="1" dirty="0"/>
              <a:t>Ethnicity</a:t>
            </a:r>
          </a:p>
          <a:p>
            <a:pPr algn="ctr"/>
            <a:r>
              <a:rPr lang="en-US" sz="2400" b="1" dirty="0"/>
              <a:t> Age</a:t>
            </a:r>
          </a:p>
        </p:txBody>
      </p:sp>
    </p:spTree>
    <p:extLst>
      <p:ext uri="{BB962C8B-B14F-4D97-AF65-F5344CB8AC3E}">
        <p14:creationId xmlns:p14="http://schemas.microsoft.com/office/powerpoint/2010/main" val="272444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7C3C-4417-42CA-BE00-C72F32D7C30C}"/>
              </a:ext>
            </a:extLst>
          </p:cNvPr>
          <p:cNvSpPr>
            <a:spLocks noGrp="1"/>
          </p:cNvSpPr>
          <p:nvPr>
            <p:ph type="title"/>
          </p:nvPr>
        </p:nvSpPr>
        <p:spPr>
          <a:xfrm>
            <a:off x="539645" y="328286"/>
            <a:ext cx="10515600" cy="864068"/>
          </a:xfrm>
        </p:spPr>
        <p:txBody>
          <a:bodyPr/>
          <a:lstStyle/>
          <a:p>
            <a:r>
              <a:rPr lang="en-US" dirty="0">
                <a:solidFill>
                  <a:schemeClr val="bg1"/>
                </a:solidFill>
              </a:rPr>
              <a:t>Map #1: Poverty Level</a:t>
            </a:r>
          </a:p>
        </p:txBody>
      </p:sp>
      <p:sp>
        <p:nvSpPr>
          <p:cNvPr id="6" name="Rectangle 5">
            <a:extLst>
              <a:ext uri="{FF2B5EF4-FFF2-40B4-BE49-F238E27FC236}">
                <a16:creationId xmlns:a16="http://schemas.microsoft.com/office/drawing/2014/main" id="{B9402E18-E301-42AE-85B4-21B503C0F17E}"/>
              </a:ext>
            </a:extLst>
          </p:cNvPr>
          <p:cNvSpPr/>
          <p:nvPr/>
        </p:nvSpPr>
        <p:spPr>
          <a:xfrm>
            <a:off x="539645" y="1501888"/>
            <a:ext cx="5556355" cy="1200329"/>
          </a:xfrm>
          <a:prstGeom prst="rect">
            <a:avLst/>
          </a:prstGeom>
        </p:spPr>
        <p:txBody>
          <a:bodyPr wrap="square">
            <a:spAutoFit/>
          </a:bodyPr>
          <a:lstStyle/>
          <a:p>
            <a:r>
              <a:rPr lang="en-US" sz="2400" b="1" dirty="0">
                <a:latin typeface="Arial Narrow" panose="020B0606020202030204" pitchFamily="34" charset="0"/>
                <a:ea typeface="Trebuchet MS" panose="020B0603020202020204" pitchFamily="34" charset="0"/>
                <a:cs typeface="Arial" panose="020B0604020202020204" pitchFamily="34" charset="0"/>
              </a:rPr>
              <a:t>Percent of Preterm Births According to Percent of Population that live Below Poverty Level</a:t>
            </a:r>
            <a:endParaRPr lang="en-US" sz="2400" dirty="0"/>
          </a:p>
        </p:txBody>
      </p:sp>
      <p:sp>
        <p:nvSpPr>
          <p:cNvPr id="7" name="TextBox 6">
            <a:extLst>
              <a:ext uri="{FF2B5EF4-FFF2-40B4-BE49-F238E27FC236}">
                <a16:creationId xmlns:a16="http://schemas.microsoft.com/office/drawing/2014/main" id="{DC091405-C766-4D75-9F72-2E8CC45A630E}"/>
              </a:ext>
            </a:extLst>
          </p:cNvPr>
          <p:cNvSpPr txBox="1"/>
          <p:nvPr/>
        </p:nvSpPr>
        <p:spPr>
          <a:xfrm>
            <a:off x="838200" y="3011751"/>
            <a:ext cx="4706912" cy="2308324"/>
          </a:xfrm>
          <a:prstGeom prst="rect">
            <a:avLst/>
          </a:prstGeom>
          <a:noFill/>
        </p:spPr>
        <p:txBody>
          <a:bodyPr wrap="square" rtlCol="0">
            <a:spAutoFit/>
          </a:bodyPr>
          <a:lstStyle/>
          <a:p>
            <a:r>
              <a:rPr lang="en-US" sz="2000" dirty="0"/>
              <a:t>Areas of Concern:</a:t>
            </a:r>
          </a:p>
          <a:p>
            <a:pPr marL="285750" indent="-285750">
              <a:buFont typeface="Arial" panose="020B0604020202020204" pitchFamily="34" charset="0"/>
              <a:buChar char="•"/>
            </a:pPr>
            <a:r>
              <a:rPr lang="en-US" sz="2000" dirty="0"/>
              <a:t>33157 (West Perrine/Cutler Bay</a:t>
            </a:r>
          </a:p>
          <a:p>
            <a:pPr marL="285750" indent="-285750">
              <a:buFont typeface="Arial" panose="020B0604020202020204" pitchFamily="34" charset="0"/>
              <a:buChar char="•"/>
            </a:pPr>
            <a:r>
              <a:rPr lang="en-US" sz="2000" dirty="0"/>
              <a:t>33039(Homestead)</a:t>
            </a:r>
          </a:p>
          <a:p>
            <a:pPr marL="285750" indent="-285750">
              <a:buFont typeface="Arial" panose="020B0604020202020204" pitchFamily="34" charset="0"/>
              <a:buChar char="•"/>
            </a:pPr>
            <a:r>
              <a:rPr lang="en-US" sz="2000" dirty="0"/>
              <a:t>33032(Princeton/</a:t>
            </a:r>
            <a:r>
              <a:rPr lang="en-US" sz="2000" dirty="0" err="1"/>
              <a:t>Naranja</a:t>
            </a:r>
            <a:r>
              <a:rPr lang="en-US" sz="2000" dirty="0"/>
              <a:t>)</a:t>
            </a:r>
          </a:p>
          <a:p>
            <a:pPr marL="285750" indent="-285750">
              <a:buFont typeface="Arial" panose="020B0604020202020204" pitchFamily="34" charset="0"/>
              <a:buChar char="•"/>
            </a:pPr>
            <a:r>
              <a:rPr lang="en-US" sz="2000" dirty="0"/>
              <a:t>33033(Homestead)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8C023C15-7F1D-4008-AAD3-942C5E5AA716}"/>
              </a:ext>
            </a:extLst>
          </p:cNvPr>
          <p:cNvPicPr/>
          <p:nvPr/>
        </p:nvPicPr>
        <p:blipFill rotWithShape="1">
          <a:blip r:embed="rId3" cstate="screen">
            <a:extLst>
              <a:ext uri="{28A0092B-C50C-407E-A947-70E740481C1C}">
                <a14:useLocalDpi xmlns:a14="http://schemas.microsoft.com/office/drawing/2010/main"/>
              </a:ext>
            </a:extLst>
          </a:blip>
          <a:srcRect l="1865" t="1525" r="1147" b="1546"/>
          <a:stretch/>
        </p:blipFill>
        <p:spPr bwMode="auto">
          <a:xfrm>
            <a:off x="6096000" y="1514693"/>
            <a:ext cx="5706057" cy="471081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783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8DF948-640D-49E7-B646-E4893E30807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39568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63D8-E9C9-4983-BC2F-ED0ED6C71E4D}"/>
              </a:ext>
            </a:extLst>
          </p:cNvPr>
          <p:cNvSpPr>
            <a:spLocks noGrp="1"/>
          </p:cNvSpPr>
          <p:nvPr>
            <p:ph type="title"/>
          </p:nvPr>
        </p:nvSpPr>
        <p:spPr/>
        <p:txBody>
          <a:bodyPr>
            <a:normAutofit fontScale="90000"/>
          </a:bodyPr>
          <a:lstStyle/>
          <a:p>
            <a:r>
              <a:rPr lang="en-US" dirty="0">
                <a:solidFill>
                  <a:schemeClr val="bg1"/>
                </a:solidFill>
              </a:rPr>
              <a:t>Air Quality - Health Outcomes</a:t>
            </a:r>
          </a:p>
        </p:txBody>
      </p:sp>
      <p:sp>
        <p:nvSpPr>
          <p:cNvPr id="5" name="Rectangle 4">
            <a:extLst>
              <a:ext uri="{FF2B5EF4-FFF2-40B4-BE49-F238E27FC236}">
                <a16:creationId xmlns:a16="http://schemas.microsoft.com/office/drawing/2014/main" id="{D4A43C42-9931-461D-AAF3-07CEC375684C}"/>
              </a:ext>
            </a:extLst>
          </p:cNvPr>
          <p:cNvSpPr/>
          <p:nvPr/>
        </p:nvSpPr>
        <p:spPr>
          <a:xfrm>
            <a:off x="1529726" y="1662538"/>
            <a:ext cx="9480884" cy="3046988"/>
          </a:xfrm>
          <a:prstGeom prst="rect">
            <a:avLst/>
          </a:prstGeom>
          <a:solidFill>
            <a:schemeClr val="bg1"/>
          </a:solidFill>
        </p:spPr>
        <p:txBody>
          <a:bodyPr wrap="square">
            <a:spAutoFit/>
          </a:bodyPr>
          <a:lstStyle/>
          <a:p>
            <a:r>
              <a:rPr lang="en-US" sz="2400" i="1" dirty="0"/>
              <a:t>“Air pollution in the form of particulate matter (PM</a:t>
            </a:r>
            <a:r>
              <a:rPr lang="en-US" sz="2400" i="1" baseline="-25000" dirty="0"/>
              <a:t>10</a:t>
            </a:r>
            <a:r>
              <a:rPr lang="en-US" sz="2400" i="1" dirty="0"/>
              <a:t>) has been associated with an increase in the rate of </a:t>
            </a:r>
            <a:r>
              <a:rPr lang="en-US" sz="2400" i="1" dirty="0" err="1"/>
              <a:t>postneonatal</a:t>
            </a:r>
            <a:r>
              <a:rPr lang="en-US" sz="2400" i="1" dirty="0"/>
              <a:t> deaths. </a:t>
            </a:r>
            <a:r>
              <a:rPr lang="en-US" sz="2400" i="1" dirty="0" err="1"/>
              <a:t>Postneonatal</a:t>
            </a:r>
            <a:r>
              <a:rPr lang="en-US" sz="2400" i="1" dirty="0"/>
              <a:t> deaths occur from age 28 days through the first year of life. The major causes of death associated with PM</a:t>
            </a:r>
            <a:r>
              <a:rPr lang="en-US" sz="2400" i="1" baseline="-25000" dirty="0"/>
              <a:t>10</a:t>
            </a:r>
            <a:r>
              <a:rPr lang="en-US" sz="2400" i="1" dirty="0"/>
              <a:t> exposure are deaths from respiratory causes and Sudden Infant Death Syndrome, or SIDS. Pesticides have also been associated with fetal death and spontaneous fetal death or miscarriage, but more research is needed in this area.” 	</a:t>
            </a:r>
          </a:p>
          <a:p>
            <a:pPr marL="1765300" indent="-1765300"/>
            <a:r>
              <a:rPr lang="en-US" sz="2400" i="1" dirty="0"/>
              <a:t>			</a:t>
            </a:r>
            <a:r>
              <a:rPr lang="en-US" sz="2400" dirty="0"/>
              <a:t>- Centers for Disease Control and Prevention, 2016</a:t>
            </a:r>
          </a:p>
        </p:txBody>
      </p:sp>
      <p:sp>
        <p:nvSpPr>
          <p:cNvPr id="8" name="TextBox 7">
            <a:extLst>
              <a:ext uri="{FF2B5EF4-FFF2-40B4-BE49-F238E27FC236}">
                <a16:creationId xmlns:a16="http://schemas.microsoft.com/office/drawing/2014/main" id="{50F4693F-4BD3-4BA2-B652-F0DDCB74B17D}"/>
              </a:ext>
            </a:extLst>
          </p:cNvPr>
          <p:cNvSpPr txBox="1"/>
          <p:nvPr/>
        </p:nvSpPr>
        <p:spPr>
          <a:xfrm>
            <a:off x="1671168" y="5508064"/>
            <a:ext cx="9198000" cy="461665"/>
          </a:xfrm>
          <a:prstGeom prst="rect">
            <a:avLst/>
          </a:prstGeom>
          <a:solidFill>
            <a:srgbClr val="C7EAF1"/>
          </a:solidFill>
        </p:spPr>
        <p:txBody>
          <a:bodyPr wrap="square" rtlCol="0">
            <a:spAutoFit/>
          </a:bodyPr>
          <a:lstStyle/>
          <a:p>
            <a:r>
              <a:rPr lang="en-US" sz="2400" dirty="0"/>
              <a:t>PM</a:t>
            </a:r>
            <a:r>
              <a:rPr lang="en-US" sz="2400" baseline="-25000" dirty="0"/>
              <a:t>10 </a:t>
            </a:r>
            <a:r>
              <a:rPr lang="en-US" sz="2400" dirty="0"/>
              <a:t>– Large particles; Can also cause eye and throat irritation</a:t>
            </a:r>
          </a:p>
        </p:txBody>
      </p:sp>
      <p:sp>
        <p:nvSpPr>
          <p:cNvPr id="6" name="TextBox 5">
            <a:extLst>
              <a:ext uri="{FF2B5EF4-FFF2-40B4-BE49-F238E27FC236}">
                <a16:creationId xmlns:a16="http://schemas.microsoft.com/office/drawing/2014/main" id="{B5D43DA3-00E4-4318-BDD2-18C694F9BB18}"/>
              </a:ext>
            </a:extLst>
          </p:cNvPr>
          <p:cNvSpPr txBox="1"/>
          <p:nvPr/>
        </p:nvSpPr>
        <p:spPr>
          <a:xfrm>
            <a:off x="10487111" y="4127700"/>
            <a:ext cx="523499" cy="338554"/>
          </a:xfrm>
          <a:prstGeom prst="rect">
            <a:avLst/>
          </a:prstGeom>
          <a:noFill/>
        </p:spPr>
        <p:txBody>
          <a:bodyPr wrap="square" rtlCol="0">
            <a:spAutoFit/>
          </a:bodyPr>
          <a:lstStyle/>
          <a:p>
            <a:pPr algn="ctr"/>
            <a:r>
              <a:rPr lang="en-US" sz="1600" b="1" dirty="0"/>
              <a:t>7</a:t>
            </a:r>
          </a:p>
        </p:txBody>
      </p:sp>
    </p:spTree>
    <p:extLst>
      <p:ext uri="{BB962C8B-B14F-4D97-AF65-F5344CB8AC3E}">
        <p14:creationId xmlns:p14="http://schemas.microsoft.com/office/powerpoint/2010/main" val="193971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CF2F-ACAF-4F51-86F7-C174EBE7C6DE}"/>
              </a:ext>
            </a:extLst>
          </p:cNvPr>
          <p:cNvSpPr>
            <a:spLocks noGrp="1"/>
          </p:cNvSpPr>
          <p:nvPr>
            <p:ph type="title"/>
          </p:nvPr>
        </p:nvSpPr>
        <p:spPr/>
        <p:txBody>
          <a:bodyPr>
            <a:normAutofit fontScale="90000"/>
          </a:bodyPr>
          <a:lstStyle/>
          <a:p>
            <a:r>
              <a:rPr lang="en-US" dirty="0">
                <a:solidFill>
                  <a:schemeClr val="bg1"/>
                </a:solidFill>
              </a:rPr>
              <a:t>Air Quality - Particulate Matter</a:t>
            </a:r>
          </a:p>
        </p:txBody>
      </p:sp>
      <p:sp>
        <p:nvSpPr>
          <p:cNvPr id="5" name="Content Placeholder 3">
            <a:extLst>
              <a:ext uri="{FF2B5EF4-FFF2-40B4-BE49-F238E27FC236}">
                <a16:creationId xmlns:a16="http://schemas.microsoft.com/office/drawing/2014/main" id="{3659E138-D43E-4BF5-BA50-07D232336DE7}"/>
              </a:ext>
            </a:extLst>
          </p:cNvPr>
          <p:cNvSpPr txBox="1">
            <a:spLocks/>
          </p:cNvSpPr>
          <p:nvPr/>
        </p:nvSpPr>
        <p:spPr>
          <a:xfrm>
            <a:off x="1387468" y="2603171"/>
            <a:ext cx="9198000" cy="189183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Wood stoves</a:t>
            </a:r>
          </a:p>
          <a:p>
            <a:pPr marL="0" indent="0" algn="ctr">
              <a:buFont typeface="Arial" panose="020B0604020202020204" pitchFamily="34" charset="0"/>
              <a:buNone/>
            </a:pPr>
            <a:r>
              <a:rPr lang="en-US" sz="2400" dirty="0"/>
              <a:t>Forest fires</a:t>
            </a:r>
          </a:p>
          <a:p>
            <a:pPr marL="0" indent="0" algn="ctr">
              <a:buFont typeface="Arial" panose="020B0604020202020204" pitchFamily="34" charset="0"/>
              <a:buNone/>
            </a:pPr>
            <a:r>
              <a:rPr lang="en-US" sz="2400" dirty="0">
                <a:highlight>
                  <a:srgbClr val="FFFF00"/>
                </a:highlight>
              </a:rPr>
              <a:t>Powerplants</a:t>
            </a:r>
          </a:p>
          <a:p>
            <a:pPr marL="0" indent="0" algn="ctr">
              <a:buFont typeface="Arial" panose="020B0604020202020204" pitchFamily="34" charset="0"/>
              <a:buNone/>
            </a:pPr>
            <a:r>
              <a:rPr lang="en-US" sz="2400" dirty="0">
                <a:highlight>
                  <a:srgbClr val="FFFF00"/>
                </a:highlight>
              </a:rPr>
              <a:t>Factories</a:t>
            </a:r>
          </a:p>
          <a:p>
            <a:pPr marL="0" indent="0" algn="ctr">
              <a:buFont typeface="Arial" panose="020B0604020202020204" pitchFamily="34" charset="0"/>
              <a:buNone/>
            </a:pPr>
            <a:r>
              <a:rPr lang="en-US" sz="2400" dirty="0">
                <a:highlight>
                  <a:srgbClr val="FFFF00"/>
                </a:highlight>
              </a:rPr>
              <a:t>Motor vehicles  </a:t>
            </a:r>
          </a:p>
        </p:txBody>
      </p:sp>
      <p:sp>
        <p:nvSpPr>
          <p:cNvPr id="6" name="TextBox 5">
            <a:extLst>
              <a:ext uri="{FF2B5EF4-FFF2-40B4-BE49-F238E27FC236}">
                <a16:creationId xmlns:a16="http://schemas.microsoft.com/office/drawing/2014/main" id="{235E68A3-71C9-4CCC-92B9-D2C44D697A92}"/>
              </a:ext>
            </a:extLst>
          </p:cNvPr>
          <p:cNvSpPr txBox="1"/>
          <p:nvPr/>
        </p:nvSpPr>
        <p:spPr>
          <a:xfrm>
            <a:off x="1387468" y="5625622"/>
            <a:ext cx="9198000" cy="461665"/>
          </a:xfrm>
          <a:prstGeom prst="rect">
            <a:avLst/>
          </a:prstGeom>
          <a:solidFill>
            <a:srgbClr val="C7EAF1"/>
          </a:solidFill>
        </p:spPr>
        <p:txBody>
          <a:bodyPr wrap="square" rtlCol="0">
            <a:spAutoFit/>
          </a:bodyPr>
          <a:lstStyle/>
          <a:p>
            <a:r>
              <a:rPr lang="en-US" sz="2400" dirty="0"/>
              <a:t>PM</a:t>
            </a:r>
            <a:r>
              <a:rPr lang="en-US" sz="2400" baseline="-25000" dirty="0"/>
              <a:t>2.5 </a:t>
            </a:r>
            <a:r>
              <a:rPr lang="en-US" sz="2400" dirty="0"/>
              <a:t>– Very small particles; These can enter your lungs and bloodstream</a:t>
            </a:r>
          </a:p>
        </p:txBody>
      </p:sp>
      <p:pic>
        <p:nvPicPr>
          <p:cNvPr id="14" name="Graphic 13" descr="Production">
            <a:extLst>
              <a:ext uri="{FF2B5EF4-FFF2-40B4-BE49-F238E27FC236}">
                <a16:creationId xmlns:a16="http://schemas.microsoft.com/office/drawing/2014/main" id="{1486EB3A-07F6-498E-8961-6DCAA7911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46676" y="1454097"/>
            <a:ext cx="997832" cy="997832"/>
          </a:xfrm>
          <a:prstGeom prst="rect">
            <a:avLst/>
          </a:prstGeom>
        </p:spPr>
      </p:pic>
      <p:pic>
        <p:nvPicPr>
          <p:cNvPr id="18" name="Graphic 17" descr="Fire">
            <a:extLst>
              <a:ext uri="{FF2B5EF4-FFF2-40B4-BE49-F238E27FC236}">
                <a16:creationId xmlns:a16="http://schemas.microsoft.com/office/drawing/2014/main" id="{4EDFB9D3-88FD-42C8-B495-D6E7FF75D4B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96799" y="1362356"/>
            <a:ext cx="991076" cy="991076"/>
          </a:xfrm>
          <a:prstGeom prst="rect">
            <a:avLst/>
          </a:prstGeom>
        </p:spPr>
      </p:pic>
      <p:pic>
        <p:nvPicPr>
          <p:cNvPr id="20" name="Graphic 19" descr="Car">
            <a:extLst>
              <a:ext uri="{FF2B5EF4-FFF2-40B4-BE49-F238E27FC236}">
                <a16:creationId xmlns:a16="http://schemas.microsoft.com/office/drawing/2014/main" id="{FBA8B4FF-FFF9-48BD-910D-1EF10240780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73728" y="1289732"/>
            <a:ext cx="1277967" cy="1277967"/>
          </a:xfrm>
          <a:prstGeom prst="rect">
            <a:avLst/>
          </a:prstGeom>
        </p:spPr>
      </p:pic>
      <p:pic>
        <p:nvPicPr>
          <p:cNvPr id="22" name="Graphic 21" descr="Deciduous tree">
            <a:extLst>
              <a:ext uri="{FF2B5EF4-FFF2-40B4-BE49-F238E27FC236}">
                <a16:creationId xmlns:a16="http://schemas.microsoft.com/office/drawing/2014/main" id="{70481125-3C5E-430D-AFC4-13BBB0D7369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75980" y="1454097"/>
            <a:ext cx="991076" cy="991076"/>
          </a:xfrm>
          <a:prstGeom prst="rect">
            <a:avLst/>
          </a:prstGeom>
        </p:spPr>
      </p:pic>
      <p:sp>
        <p:nvSpPr>
          <p:cNvPr id="23" name="Rectangle 22">
            <a:extLst>
              <a:ext uri="{FF2B5EF4-FFF2-40B4-BE49-F238E27FC236}">
                <a16:creationId xmlns:a16="http://schemas.microsoft.com/office/drawing/2014/main" id="{85B5CFFE-BB8B-48AC-AA16-041D3A0789E0}"/>
              </a:ext>
            </a:extLst>
          </p:cNvPr>
          <p:cNvSpPr/>
          <p:nvPr/>
        </p:nvSpPr>
        <p:spPr>
          <a:xfrm>
            <a:off x="1387468" y="4993359"/>
            <a:ext cx="9198000" cy="461665"/>
          </a:xfrm>
          <a:prstGeom prst="rect">
            <a:avLst/>
          </a:prstGeom>
        </p:spPr>
        <p:txBody>
          <a:bodyPr wrap="square">
            <a:spAutoFit/>
          </a:bodyPr>
          <a:lstStyle/>
          <a:p>
            <a:pPr algn="ctr"/>
            <a:r>
              <a:rPr lang="en-US" sz="2400" b="1" dirty="0"/>
              <a:t>Emissions from industrial sites and motor vehicles contain PM</a:t>
            </a:r>
            <a:r>
              <a:rPr lang="en-US" sz="2400" b="1" baseline="-25000" dirty="0"/>
              <a:t>2.5</a:t>
            </a:r>
            <a:endParaRPr lang="en-US" sz="2400" b="1" dirty="0"/>
          </a:p>
        </p:txBody>
      </p:sp>
    </p:spTree>
    <p:extLst>
      <p:ext uri="{BB962C8B-B14F-4D97-AF65-F5344CB8AC3E}">
        <p14:creationId xmlns:p14="http://schemas.microsoft.com/office/powerpoint/2010/main" val="658442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5C61D7-83D9-4E5A-BE4F-4EF448B03FBC}"/>
              </a:ext>
            </a:extLst>
          </p:cNvPr>
          <p:cNvSpPr>
            <a:spLocks noGrp="1"/>
          </p:cNvSpPr>
          <p:nvPr>
            <p:ph type="title"/>
          </p:nvPr>
        </p:nvSpPr>
        <p:spPr>
          <a:xfrm>
            <a:off x="267840" y="418894"/>
            <a:ext cx="9198000" cy="432000"/>
          </a:xfrm>
        </p:spPr>
        <p:txBody>
          <a:bodyPr>
            <a:normAutofit fontScale="90000"/>
          </a:bodyPr>
          <a:lstStyle/>
          <a:p>
            <a:r>
              <a:rPr lang="en-US" dirty="0">
                <a:solidFill>
                  <a:schemeClr val="bg1"/>
                </a:solidFill>
              </a:rPr>
              <a:t>Map #2: Proximity To Roadway</a:t>
            </a:r>
          </a:p>
        </p:txBody>
      </p:sp>
      <p:sp>
        <p:nvSpPr>
          <p:cNvPr id="2" name="Rectangle 1">
            <a:extLst>
              <a:ext uri="{FF2B5EF4-FFF2-40B4-BE49-F238E27FC236}">
                <a16:creationId xmlns:a16="http://schemas.microsoft.com/office/drawing/2014/main" id="{A651EF16-631A-4564-939D-715BD722B162}"/>
              </a:ext>
            </a:extLst>
          </p:cNvPr>
          <p:cNvSpPr/>
          <p:nvPr/>
        </p:nvSpPr>
        <p:spPr>
          <a:xfrm>
            <a:off x="401190" y="1422400"/>
            <a:ext cx="5028060" cy="1200329"/>
          </a:xfrm>
          <a:prstGeom prst="rect">
            <a:avLst/>
          </a:prstGeom>
        </p:spPr>
        <p:txBody>
          <a:bodyPr wrap="square">
            <a:spAutoFit/>
          </a:bodyPr>
          <a:lstStyle/>
          <a:p>
            <a:r>
              <a:rPr lang="en-US" sz="2400" b="1" dirty="0">
                <a:latin typeface="Arial Narrow" panose="020B0606020202030204" pitchFamily="34" charset="0"/>
                <a:ea typeface="Trebuchet MS" panose="020B0603020202020204" pitchFamily="34" charset="0"/>
                <a:cs typeface="Times New Roman" panose="02020603050405020304" pitchFamily="18" charset="0"/>
              </a:rPr>
              <a:t>Percent of Preterm Births According to Percent of the Population Residing within 500 Feet of a Congested Roadway</a:t>
            </a:r>
            <a:endParaRPr lang="en-US" sz="2400" dirty="0"/>
          </a:p>
        </p:txBody>
      </p:sp>
      <p:sp>
        <p:nvSpPr>
          <p:cNvPr id="11" name="Rectangle 10">
            <a:extLst>
              <a:ext uri="{FF2B5EF4-FFF2-40B4-BE49-F238E27FC236}">
                <a16:creationId xmlns:a16="http://schemas.microsoft.com/office/drawing/2014/main" id="{D31BFD5C-0E1C-4031-81C5-89AA32A98801}"/>
              </a:ext>
            </a:extLst>
          </p:cNvPr>
          <p:cNvSpPr/>
          <p:nvPr/>
        </p:nvSpPr>
        <p:spPr>
          <a:xfrm>
            <a:off x="971550" y="3194235"/>
            <a:ext cx="3524250" cy="1754326"/>
          </a:xfrm>
          <a:prstGeom prst="rect">
            <a:avLst/>
          </a:prstGeom>
        </p:spPr>
        <p:txBody>
          <a:bodyPr wrap="square">
            <a:spAutoFit/>
          </a:bodyPr>
          <a:lstStyle/>
          <a:p>
            <a:r>
              <a:rPr lang="en-US" dirty="0"/>
              <a:t>Areas of Concern:</a:t>
            </a:r>
          </a:p>
          <a:p>
            <a:pPr marL="285750" indent="-285750">
              <a:buFont typeface="Arial" panose="020B0604020202020204" pitchFamily="34" charset="0"/>
              <a:buChar char="•"/>
            </a:pPr>
            <a:r>
              <a:rPr lang="en-US" dirty="0"/>
              <a:t>33157 (West Perrine/Cutler Bay </a:t>
            </a:r>
          </a:p>
          <a:p>
            <a:pPr marL="285750" indent="-285750">
              <a:buFont typeface="Arial" panose="020B0604020202020204" pitchFamily="34" charset="0"/>
              <a:buChar char="•"/>
            </a:pPr>
            <a:r>
              <a:rPr lang="en-US" dirty="0"/>
              <a:t>33039(Homestead)</a:t>
            </a:r>
          </a:p>
          <a:p>
            <a:pPr marL="285750" indent="-285750">
              <a:buFont typeface="Arial" panose="020B0604020202020204" pitchFamily="34" charset="0"/>
              <a:buChar char="•"/>
            </a:pPr>
            <a:r>
              <a:rPr lang="en-US" dirty="0"/>
              <a:t>33032(Princeton/</a:t>
            </a:r>
            <a:r>
              <a:rPr lang="en-US" dirty="0" err="1"/>
              <a:t>Naranja</a:t>
            </a:r>
            <a:r>
              <a:rPr lang="en-US" dirty="0"/>
              <a:t>)</a:t>
            </a:r>
          </a:p>
          <a:p>
            <a:pPr marL="285750" indent="-285750">
              <a:buFont typeface="Arial" panose="020B0604020202020204" pitchFamily="34" charset="0"/>
              <a:buChar char="•"/>
            </a:pPr>
            <a:r>
              <a:rPr lang="en-US" dirty="0"/>
              <a:t>33033(Homestead)</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5A5617FB-2116-4620-866E-1735A097E6E7}"/>
              </a:ext>
            </a:extLst>
          </p:cNvPr>
          <p:cNvPicPr/>
          <p:nvPr/>
        </p:nvPicPr>
        <p:blipFill rotWithShape="1">
          <a:blip r:embed="rId3" cstate="screen">
            <a:extLst>
              <a:ext uri="{28A0092B-C50C-407E-A947-70E740481C1C}">
                <a14:useLocalDpi xmlns:a14="http://schemas.microsoft.com/office/drawing/2010/main"/>
              </a:ext>
            </a:extLst>
          </a:blip>
          <a:srcRect l="2215" t="1077" r="1156" b="898"/>
          <a:stretch/>
        </p:blipFill>
        <p:spPr bwMode="auto">
          <a:xfrm>
            <a:off x="5934635" y="1422400"/>
            <a:ext cx="6257365" cy="479910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6090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A2C986-B9EA-44EE-9D22-F4B561AB157A}"/>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4501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FAE52A-6ACF-480B-B451-CAA638D63E88}"/>
              </a:ext>
            </a:extLst>
          </p:cNvPr>
          <p:cNvSpPr>
            <a:spLocks noGrp="1"/>
          </p:cNvSpPr>
          <p:nvPr>
            <p:ph type="title"/>
          </p:nvPr>
        </p:nvSpPr>
        <p:spPr>
          <a:xfrm>
            <a:off x="179457" y="372068"/>
            <a:ext cx="10515600" cy="604718"/>
          </a:xfrm>
        </p:spPr>
        <p:txBody>
          <a:bodyPr/>
          <a:lstStyle/>
          <a:p>
            <a:r>
              <a:rPr lang="en-US" dirty="0">
                <a:solidFill>
                  <a:schemeClr val="bg1"/>
                </a:solidFill>
              </a:rPr>
              <a:t>Health Insurance</a:t>
            </a:r>
          </a:p>
        </p:txBody>
      </p:sp>
      <p:sp>
        <p:nvSpPr>
          <p:cNvPr id="10" name="Content Placeholder 9">
            <a:extLst>
              <a:ext uri="{FF2B5EF4-FFF2-40B4-BE49-F238E27FC236}">
                <a16:creationId xmlns:a16="http://schemas.microsoft.com/office/drawing/2014/main" id="{7F4E76D0-DC81-44D4-90C6-E9870B4357DE}"/>
              </a:ext>
            </a:extLst>
          </p:cNvPr>
          <p:cNvSpPr>
            <a:spLocks noGrp="1"/>
          </p:cNvSpPr>
          <p:nvPr>
            <p:ph idx="1"/>
          </p:nvPr>
        </p:nvSpPr>
        <p:spPr>
          <a:xfrm>
            <a:off x="1443153" y="1453798"/>
            <a:ext cx="9198116" cy="1369116"/>
          </a:xfrm>
        </p:spPr>
        <p:txBody>
          <a:bodyPr>
            <a:normAutofit fontScale="92500" lnSpcReduction="10000"/>
          </a:bodyPr>
          <a:lstStyle/>
          <a:p>
            <a:pPr marL="0" indent="0">
              <a:buNone/>
            </a:pPr>
            <a:r>
              <a:rPr lang="en-US" sz="2000" b="1" dirty="0"/>
              <a:t>“…if adults who now lack health insurance were to be insured on a stable and ongoing basis, their health status would likely be better than it would be without health insurance, and their risk of dying prematurely would be reduced.”</a:t>
            </a:r>
          </a:p>
          <a:p>
            <a:pPr marL="809625" lvl="3" indent="0" algn="r">
              <a:buNone/>
            </a:pPr>
            <a:r>
              <a:rPr lang="en-US" sz="2000" dirty="0"/>
              <a:t>				- </a:t>
            </a:r>
            <a:r>
              <a:rPr lang="en-US" sz="2000" dirty="0">
                <a:hlinkClick r:id="rId3"/>
              </a:rPr>
              <a:t>Institute of Medicine, 2002</a:t>
            </a:r>
            <a:endParaRPr lang="en-US" sz="2000" dirty="0"/>
          </a:p>
        </p:txBody>
      </p:sp>
      <p:grpSp>
        <p:nvGrpSpPr>
          <p:cNvPr id="21" name="Group 20">
            <a:extLst>
              <a:ext uri="{FF2B5EF4-FFF2-40B4-BE49-F238E27FC236}">
                <a16:creationId xmlns:a16="http://schemas.microsoft.com/office/drawing/2014/main" id="{7E2FEB98-2F3E-4E86-8EAE-7FE824B06F39}"/>
              </a:ext>
            </a:extLst>
          </p:cNvPr>
          <p:cNvGrpSpPr/>
          <p:nvPr/>
        </p:nvGrpSpPr>
        <p:grpSpPr>
          <a:xfrm>
            <a:off x="1389364" y="2828398"/>
            <a:ext cx="9305693" cy="3031921"/>
            <a:chOff x="431801" y="3644153"/>
            <a:chExt cx="9305693" cy="3031921"/>
          </a:xfrm>
        </p:grpSpPr>
        <p:sp>
          <p:nvSpPr>
            <p:cNvPr id="19" name="Rectangle 18">
              <a:extLst>
                <a:ext uri="{FF2B5EF4-FFF2-40B4-BE49-F238E27FC236}">
                  <a16:creationId xmlns:a16="http://schemas.microsoft.com/office/drawing/2014/main" id="{78E3C2E5-A27E-4C24-8502-FABA986FA4D5}"/>
                </a:ext>
              </a:extLst>
            </p:cNvPr>
            <p:cNvSpPr/>
            <p:nvPr/>
          </p:nvSpPr>
          <p:spPr>
            <a:xfrm>
              <a:off x="431801" y="3644153"/>
              <a:ext cx="9305693" cy="30319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DC250F7-7119-4BC4-AF42-2EBD45A8D52F}"/>
                </a:ext>
              </a:extLst>
            </p:cNvPr>
            <p:cNvGrpSpPr/>
            <p:nvPr/>
          </p:nvGrpSpPr>
          <p:grpSpPr>
            <a:xfrm>
              <a:off x="743655" y="4044006"/>
              <a:ext cx="8993839" cy="2408888"/>
              <a:chOff x="636078" y="3385116"/>
              <a:chExt cx="8993839" cy="2408888"/>
            </a:xfrm>
          </p:grpSpPr>
          <p:sp>
            <p:nvSpPr>
              <p:cNvPr id="2" name="TextBox 1">
                <a:extLst>
                  <a:ext uri="{FF2B5EF4-FFF2-40B4-BE49-F238E27FC236}">
                    <a16:creationId xmlns:a16="http://schemas.microsoft.com/office/drawing/2014/main" id="{D673AFEB-2D55-4E1A-9FBA-F99958B1FB81}"/>
                  </a:ext>
                </a:extLst>
              </p:cNvPr>
              <p:cNvSpPr txBox="1"/>
              <p:nvPr/>
            </p:nvSpPr>
            <p:spPr>
              <a:xfrm>
                <a:off x="2561884" y="3446201"/>
                <a:ext cx="7068033" cy="2308324"/>
              </a:xfrm>
              <a:prstGeom prst="rect">
                <a:avLst/>
              </a:prstGeom>
              <a:noFill/>
            </p:spPr>
            <p:txBody>
              <a:bodyPr wrap="square" rtlCol="0">
                <a:spAutoFit/>
              </a:bodyPr>
              <a:lstStyle/>
              <a:p>
                <a:r>
                  <a:rPr lang="en-US" dirty="0"/>
                  <a:t>of Births in Miami-Dade are covered by Medicaid</a:t>
                </a:r>
              </a:p>
              <a:p>
                <a:endParaRPr lang="en-US" dirty="0"/>
              </a:p>
              <a:p>
                <a:r>
                  <a:rPr lang="en-US" dirty="0"/>
                  <a:t>of Births were self-Pay</a:t>
                </a:r>
              </a:p>
              <a:p>
                <a:endParaRPr lang="en-US" dirty="0"/>
              </a:p>
              <a:p>
                <a:r>
                  <a:rPr lang="en-US" dirty="0">
                    <a:solidFill>
                      <a:schemeClr val="accent5">
                        <a:lumMod val="50000"/>
                      </a:schemeClr>
                    </a:solidFill>
                  </a:rPr>
                  <a:t>(0.8% White, 2.1% Black) </a:t>
                </a:r>
                <a:r>
                  <a:rPr lang="en-US" dirty="0"/>
                  <a:t>of births with known prenatal care status did not receive any prenatal care.</a:t>
                </a:r>
              </a:p>
              <a:p>
                <a:endParaRPr lang="en-US" dirty="0"/>
              </a:p>
              <a:p>
                <a:r>
                  <a:rPr lang="en-US" dirty="0"/>
                  <a:t>Births received Adequate Prenatal Care (</a:t>
                </a:r>
                <a:r>
                  <a:rPr lang="en-US" dirty="0" err="1"/>
                  <a:t>Kotelchuck</a:t>
                </a:r>
                <a:r>
                  <a:rPr lang="en-US" dirty="0"/>
                  <a:t> index) </a:t>
                </a:r>
              </a:p>
            </p:txBody>
          </p:sp>
          <p:pic>
            <p:nvPicPr>
              <p:cNvPr id="5" name="Graphic 4" descr="Money">
                <a:extLst>
                  <a:ext uri="{FF2B5EF4-FFF2-40B4-BE49-F238E27FC236}">
                    <a16:creationId xmlns:a16="http://schemas.microsoft.com/office/drawing/2014/main" id="{972D34E2-6A2E-413A-B9A8-46C686BFBC6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6078" y="4179007"/>
                <a:ext cx="860665" cy="860665"/>
              </a:xfrm>
              <a:prstGeom prst="rect">
                <a:avLst/>
              </a:prstGeom>
            </p:spPr>
          </p:pic>
          <p:pic>
            <p:nvPicPr>
              <p:cNvPr id="7" name="Graphic 6" descr="Coins">
                <a:extLst>
                  <a:ext uri="{FF2B5EF4-FFF2-40B4-BE49-F238E27FC236}">
                    <a16:creationId xmlns:a16="http://schemas.microsoft.com/office/drawing/2014/main" id="{8E84163A-E2DA-47FE-A490-0425771CDCC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2608" y="3385116"/>
                <a:ext cx="767603" cy="767603"/>
              </a:xfrm>
              <a:prstGeom prst="rect">
                <a:avLst/>
              </a:prstGeom>
            </p:spPr>
          </p:pic>
          <p:pic>
            <p:nvPicPr>
              <p:cNvPr id="13" name="Graphic 12" descr="Hospital">
                <a:extLst>
                  <a:ext uri="{FF2B5EF4-FFF2-40B4-BE49-F238E27FC236}">
                    <a16:creationId xmlns:a16="http://schemas.microsoft.com/office/drawing/2014/main" id="{80C2C9ED-1C09-40A1-9BBF-2B574DA881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6277" y="4933339"/>
                <a:ext cx="860665" cy="860665"/>
              </a:xfrm>
              <a:prstGeom prst="rect">
                <a:avLst/>
              </a:prstGeom>
            </p:spPr>
          </p:pic>
          <p:sp>
            <p:nvSpPr>
              <p:cNvPr id="14" name="TextBox 13">
                <a:extLst>
                  <a:ext uri="{FF2B5EF4-FFF2-40B4-BE49-F238E27FC236}">
                    <a16:creationId xmlns:a16="http://schemas.microsoft.com/office/drawing/2014/main" id="{E1137792-0CEF-42AD-A343-5711A5C48C05}"/>
                  </a:ext>
                </a:extLst>
              </p:cNvPr>
              <p:cNvSpPr txBox="1"/>
              <p:nvPr/>
            </p:nvSpPr>
            <p:spPr>
              <a:xfrm>
                <a:off x="1651967" y="3411174"/>
                <a:ext cx="994090" cy="400110"/>
              </a:xfrm>
              <a:prstGeom prst="rect">
                <a:avLst/>
              </a:prstGeom>
              <a:noFill/>
            </p:spPr>
            <p:txBody>
              <a:bodyPr wrap="square" rtlCol="0">
                <a:spAutoFit/>
              </a:bodyPr>
              <a:lstStyle/>
              <a:p>
                <a:r>
                  <a:rPr lang="en-US" sz="2000" dirty="0">
                    <a:solidFill>
                      <a:schemeClr val="accent5">
                        <a:lumMod val="50000"/>
                      </a:schemeClr>
                    </a:solidFill>
                    <a:latin typeface="Franklin Gothic Demi" panose="020B0703020102020204" pitchFamily="34" charset="0"/>
                  </a:rPr>
                  <a:t>40.8 %</a:t>
                </a:r>
              </a:p>
            </p:txBody>
          </p:sp>
          <p:sp>
            <p:nvSpPr>
              <p:cNvPr id="15" name="TextBox 14">
                <a:extLst>
                  <a:ext uri="{FF2B5EF4-FFF2-40B4-BE49-F238E27FC236}">
                    <a16:creationId xmlns:a16="http://schemas.microsoft.com/office/drawing/2014/main" id="{55EDC202-955F-4CF9-AFC0-7297AA7D02BD}"/>
                  </a:ext>
                </a:extLst>
              </p:cNvPr>
              <p:cNvSpPr txBox="1"/>
              <p:nvPr/>
            </p:nvSpPr>
            <p:spPr>
              <a:xfrm>
                <a:off x="1665884" y="3966996"/>
                <a:ext cx="994090" cy="400110"/>
              </a:xfrm>
              <a:prstGeom prst="rect">
                <a:avLst/>
              </a:prstGeom>
              <a:noFill/>
            </p:spPr>
            <p:txBody>
              <a:bodyPr wrap="square" rtlCol="0">
                <a:spAutoFit/>
              </a:bodyPr>
              <a:lstStyle/>
              <a:p>
                <a:r>
                  <a:rPr lang="en-US" sz="2000" dirty="0">
                    <a:solidFill>
                      <a:schemeClr val="accent5">
                        <a:lumMod val="50000"/>
                      </a:schemeClr>
                    </a:solidFill>
                    <a:latin typeface="Franklin Gothic Demi" panose="020B0703020102020204" pitchFamily="34" charset="0"/>
                  </a:rPr>
                  <a:t>10.2 %</a:t>
                </a:r>
              </a:p>
            </p:txBody>
          </p:sp>
          <p:sp>
            <p:nvSpPr>
              <p:cNvPr id="16" name="TextBox 15">
                <a:extLst>
                  <a:ext uri="{FF2B5EF4-FFF2-40B4-BE49-F238E27FC236}">
                    <a16:creationId xmlns:a16="http://schemas.microsoft.com/office/drawing/2014/main" id="{6CBE329C-C4C0-4544-B291-D23FFC5B6B20}"/>
                  </a:ext>
                </a:extLst>
              </p:cNvPr>
              <p:cNvSpPr txBox="1"/>
              <p:nvPr/>
            </p:nvSpPr>
            <p:spPr>
              <a:xfrm>
                <a:off x="1665884" y="5342750"/>
                <a:ext cx="994090" cy="400110"/>
              </a:xfrm>
              <a:prstGeom prst="rect">
                <a:avLst/>
              </a:prstGeom>
              <a:noFill/>
            </p:spPr>
            <p:txBody>
              <a:bodyPr wrap="square" rtlCol="0">
                <a:spAutoFit/>
              </a:bodyPr>
              <a:lstStyle/>
              <a:p>
                <a:r>
                  <a:rPr lang="en-US" sz="2000" dirty="0">
                    <a:solidFill>
                      <a:schemeClr val="accent5">
                        <a:lumMod val="50000"/>
                      </a:schemeClr>
                    </a:solidFill>
                    <a:latin typeface="Franklin Gothic Demi" panose="020B0703020102020204" pitchFamily="34" charset="0"/>
                  </a:rPr>
                  <a:t>79.5 %</a:t>
                </a:r>
              </a:p>
            </p:txBody>
          </p:sp>
          <p:sp>
            <p:nvSpPr>
              <p:cNvPr id="17" name="TextBox 16">
                <a:extLst>
                  <a:ext uri="{FF2B5EF4-FFF2-40B4-BE49-F238E27FC236}">
                    <a16:creationId xmlns:a16="http://schemas.microsoft.com/office/drawing/2014/main" id="{9E931DBD-5450-472B-95D2-6BBC79D00A61}"/>
                  </a:ext>
                </a:extLst>
              </p:cNvPr>
              <p:cNvSpPr txBox="1"/>
              <p:nvPr/>
            </p:nvSpPr>
            <p:spPr>
              <a:xfrm>
                <a:off x="1618715" y="4609067"/>
                <a:ext cx="994090" cy="400110"/>
              </a:xfrm>
              <a:prstGeom prst="rect">
                <a:avLst/>
              </a:prstGeom>
              <a:noFill/>
            </p:spPr>
            <p:txBody>
              <a:bodyPr wrap="square" rtlCol="0">
                <a:spAutoFit/>
              </a:bodyPr>
              <a:lstStyle/>
              <a:p>
                <a:pPr algn="ctr"/>
                <a:r>
                  <a:rPr lang="en-US" sz="2000" dirty="0">
                    <a:solidFill>
                      <a:schemeClr val="accent5">
                        <a:lumMod val="50000"/>
                      </a:schemeClr>
                    </a:solidFill>
                    <a:latin typeface="Franklin Gothic Demi" panose="020B0703020102020204" pitchFamily="34" charset="0"/>
                  </a:rPr>
                  <a:t>1 %</a:t>
                </a:r>
              </a:p>
            </p:txBody>
          </p:sp>
        </p:grpSp>
        <p:sp>
          <p:nvSpPr>
            <p:cNvPr id="20" name="TextBox 19">
              <a:extLst>
                <a:ext uri="{FF2B5EF4-FFF2-40B4-BE49-F238E27FC236}">
                  <a16:creationId xmlns:a16="http://schemas.microsoft.com/office/drawing/2014/main" id="{9E859D02-DCFC-4F28-B5C6-6AB053AEC305}"/>
                </a:ext>
              </a:extLst>
            </p:cNvPr>
            <p:cNvSpPr txBox="1"/>
            <p:nvPr/>
          </p:nvSpPr>
          <p:spPr>
            <a:xfrm>
              <a:off x="2535118" y="3729527"/>
              <a:ext cx="5029200" cy="369332"/>
            </a:xfrm>
            <a:prstGeom prst="rect">
              <a:avLst/>
            </a:prstGeom>
            <a:noFill/>
          </p:spPr>
          <p:txBody>
            <a:bodyPr wrap="square" rtlCol="0">
              <a:spAutoFit/>
            </a:bodyPr>
            <a:lstStyle/>
            <a:p>
              <a:pPr algn="ctr"/>
              <a:r>
                <a:rPr lang="en-US" b="1" dirty="0"/>
                <a:t>As of 2018: </a:t>
              </a:r>
            </a:p>
          </p:txBody>
        </p:sp>
      </p:grpSp>
      <p:sp>
        <p:nvSpPr>
          <p:cNvPr id="22" name="TextBox 21">
            <a:extLst>
              <a:ext uri="{FF2B5EF4-FFF2-40B4-BE49-F238E27FC236}">
                <a16:creationId xmlns:a16="http://schemas.microsoft.com/office/drawing/2014/main" id="{71F0905B-7161-4D63-A14D-4D2D83A9AE50}"/>
              </a:ext>
            </a:extLst>
          </p:cNvPr>
          <p:cNvSpPr txBox="1"/>
          <p:nvPr/>
        </p:nvSpPr>
        <p:spPr>
          <a:xfrm>
            <a:off x="8775793" y="6050502"/>
            <a:ext cx="3416207" cy="338554"/>
          </a:xfrm>
          <a:prstGeom prst="rect">
            <a:avLst/>
          </a:prstGeom>
          <a:noFill/>
        </p:spPr>
        <p:txBody>
          <a:bodyPr wrap="square" rtlCol="0">
            <a:spAutoFit/>
          </a:bodyPr>
          <a:lstStyle/>
          <a:p>
            <a:pPr algn="ctr"/>
            <a:r>
              <a:rPr lang="en-US" sz="1600" dirty="0">
                <a:solidFill>
                  <a:schemeClr val="bg2">
                    <a:lumMod val="25000"/>
                  </a:schemeClr>
                </a:solidFill>
              </a:rPr>
              <a:t>All data is from </a:t>
            </a:r>
            <a:r>
              <a:rPr lang="en-US" sz="1600" dirty="0" err="1">
                <a:solidFill>
                  <a:schemeClr val="bg2">
                    <a:lumMod val="25000"/>
                  </a:schemeClr>
                </a:solidFill>
              </a:rPr>
              <a:t>FlHealthCharts.Com</a:t>
            </a:r>
            <a:endParaRPr lang="en-US" sz="1600" dirty="0">
              <a:solidFill>
                <a:schemeClr val="bg2">
                  <a:lumMod val="25000"/>
                </a:schemeClr>
              </a:solidFill>
            </a:endParaRPr>
          </a:p>
        </p:txBody>
      </p:sp>
      <p:sp>
        <p:nvSpPr>
          <p:cNvPr id="23" name="TextBox 22">
            <a:extLst>
              <a:ext uri="{FF2B5EF4-FFF2-40B4-BE49-F238E27FC236}">
                <a16:creationId xmlns:a16="http://schemas.microsoft.com/office/drawing/2014/main" id="{CFE30082-1B21-4FE6-841D-B35AF1B01906}"/>
              </a:ext>
            </a:extLst>
          </p:cNvPr>
          <p:cNvSpPr txBox="1"/>
          <p:nvPr/>
        </p:nvSpPr>
        <p:spPr>
          <a:xfrm>
            <a:off x="5651770" y="3683588"/>
            <a:ext cx="523499" cy="338554"/>
          </a:xfrm>
          <a:prstGeom prst="rect">
            <a:avLst/>
          </a:prstGeom>
          <a:noFill/>
        </p:spPr>
        <p:txBody>
          <a:bodyPr wrap="square" rtlCol="0">
            <a:spAutoFit/>
          </a:bodyPr>
          <a:lstStyle/>
          <a:p>
            <a:pPr algn="ctr"/>
            <a:r>
              <a:rPr lang="en-US" sz="1600" b="1" dirty="0"/>
              <a:t>9</a:t>
            </a:r>
          </a:p>
        </p:txBody>
      </p:sp>
      <p:sp>
        <p:nvSpPr>
          <p:cNvPr id="24" name="TextBox 23">
            <a:extLst>
              <a:ext uri="{FF2B5EF4-FFF2-40B4-BE49-F238E27FC236}">
                <a16:creationId xmlns:a16="http://schemas.microsoft.com/office/drawing/2014/main" id="{5CD1F969-E22C-4EEE-B770-272FEA803025}"/>
              </a:ext>
            </a:extLst>
          </p:cNvPr>
          <p:cNvSpPr txBox="1"/>
          <p:nvPr/>
        </p:nvSpPr>
        <p:spPr>
          <a:xfrm>
            <a:off x="8068916" y="3149668"/>
            <a:ext cx="675899" cy="338554"/>
          </a:xfrm>
          <a:prstGeom prst="rect">
            <a:avLst/>
          </a:prstGeom>
          <a:noFill/>
        </p:spPr>
        <p:txBody>
          <a:bodyPr wrap="square" rtlCol="0">
            <a:spAutoFit/>
          </a:bodyPr>
          <a:lstStyle/>
          <a:p>
            <a:pPr algn="ctr"/>
            <a:r>
              <a:rPr lang="en-US" sz="1600" b="1" dirty="0"/>
              <a:t>8</a:t>
            </a:r>
          </a:p>
        </p:txBody>
      </p:sp>
      <p:sp>
        <p:nvSpPr>
          <p:cNvPr id="25" name="TextBox 24">
            <a:extLst>
              <a:ext uri="{FF2B5EF4-FFF2-40B4-BE49-F238E27FC236}">
                <a16:creationId xmlns:a16="http://schemas.microsoft.com/office/drawing/2014/main" id="{AE709DD8-3078-4FB7-BB79-D4EBE00749C8}"/>
              </a:ext>
            </a:extLst>
          </p:cNvPr>
          <p:cNvSpPr txBox="1"/>
          <p:nvPr/>
        </p:nvSpPr>
        <p:spPr>
          <a:xfrm>
            <a:off x="9051777" y="5125108"/>
            <a:ext cx="523499" cy="338554"/>
          </a:xfrm>
          <a:prstGeom prst="rect">
            <a:avLst/>
          </a:prstGeom>
          <a:noFill/>
        </p:spPr>
        <p:txBody>
          <a:bodyPr wrap="square" rtlCol="0">
            <a:spAutoFit/>
          </a:bodyPr>
          <a:lstStyle/>
          <a:p>
            <a:pPr algn="ctr"/>
            <a:r>
              <a:rPr lang="en-US" sz="1600" b="1" dirty="0"/>
              <a:t>11</a:t>
            </a:r>
          </a:p>
        </p:txBody>
      </p:sp>
      <p:sp>
        <p:nvSpPr>
          <p:cNvPr id="26" name="TextBox 25">
            <a:extLst>
              <a:ext uri="{FF2B5EF4-FFF2-40B4-BE49-F238E27FC236}">
                <a16:creationId xmlns:a16="http://schemas.microsoft.com/office/drawing/2014/main" id="{E41EB44E-8375-4968-A9CE-0A657BF32A40}"/>
              </a:ext>
            </a:extLst>
          </p:cNvPr>
          <p:cNvSpPr txBox="1"/>
          <p:nvPr/>
        </p:nvSpPr>
        <p:spPr>
          <a:xfrm>
            <a:off x="5989720" y="4601777"/>
            <a:ext cx="523499" cy="338554"/>
          </a:xfrm>
          <a:prstGeom prst="rect">
            <a:avLst/>
          </a:prstGeom>
          <a:noFill/>
        </p:spPr>
        <p:txBody>
          <a:bodyPr wrap="square" rtlCol="0">
            <a:spAutoFit/>
          </a:bodyPr>
          <a:lstStyle/>
          <a:p>
            <a:pPr algn="ctr"/>
            <a:r>
              <a:rPr lang="en-US" sz="1600" b="1" dirty="0"/>
              <a:t>10</a:t>
            </a:r>
          </a:p>
        </p:txBody>
      </p:sp>
    </p:spTree>
    <p:extLst>
      <p:ext uri="{BB962C8B-B14F-4D97-AF65-F5344CB8AC3E}">
        <p14:creationId xmlns:p14="http://schemas.microsoft.com/office/powerpoint/2010/main" val="2938270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2C6C2E-5DA8-411A-9BAB-99CCC3B129E7}"/>
              </a:ext>
            </a:extLst>
          </p:cNvPr>
          <p:cNvSpPr/>
          <p:nvPr/>
        </p:nvSpPr>
        <p:spPr>
          <a:xfrm>
            <a:off x="381820" y="1744550"/>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743A3A2-8AF7-4F90-9F93-2FB2A8EC0AAD}"/>
              </a:ext>
            </a:extLst>
          </p:cNvPr>
          <p:cNvSpPr/>
          <p:nvPr/>
        </p:nvSpPr>
        <p:spPr>
          <a:xfrm>
            <a:off x="3729477" y="1744550"/>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C9F1348-34FB-4E69-9303-E810A2A5818F}"/>
              </a:ext>
            </a:extLst>
          </p:cNvPr>
          <p:cNvSpPr/>
          <p:nvPr/>
        </p:nvSpPr>
        <p:spPr>
          <a:xfrm>
            <a:off x="5601274" y="4088929"/>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D9F96C6-0AFB-4458-AB3C-0EFFC841FEED}"/>
              </a:ext>
            </a:extLst>
          </p:cNvPr>
          <p:cNvSpPr/>
          <p:nvPr/>
        </p:nvSpPr>
        <p:spPr>
          <a:xfrm>
            <a:off x="2265149" y="4062619"/>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3A1A191-A356-4B65-90DD-953A5EB997E4}"/>
              </a:ext>
            </a:extLst>
          </p:cNvPr>
          <p:cNvSpPr/>
          <p:nvPr/>
        </p:nvSpPr>
        <p:spPr>
          <a:xfrm>
            <a:off x="7064013" y="1744549"/>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BD6A5B4-1BE0-450C-853E-F4ADE69193F9}"/>
              </a:ext>
            </a:extLst>
          </p:cNvPr>
          <p:cNvSpPr/>
          <p:nvPr/>
        </p:nvSpPr>
        <p:spPr>
          <a:xfrm>
            <a:off x="8924271" y="4082724"/>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2E10F-2453-41D6-86F3-2EBEB0774985}"/>
              </a:ext>
            </a:extLst>
          </p:cNvPr>
          <p:cNvSpPr>
            <a:spLocks noGrp="1"/>
          </p:cNvSpPr>
          <p:nvPr>
            <p:ph type="title"/>
          </p:nvPr>
        </p:nvSpPr>
        <p:spPr>
          <a:xfrm>
            <a:off x="197883" y="210020"/>
            <a:ext cx="11815925" cy="1325563"/>
          </a:xfrm>
        </p:spPr>
        <p:txBody>
          <a:bodyPr/>
          <a:lstStyle/>
          <a:p>
            <a:r>
              <a:rPr lang="en-US" sz="4000" dirty="0">
                <a:solidFill>
                  <a:schemeClr val="bg1"/>
                </a:solidFill>
              </a:rPr>
              <a:t>Percentage Of Insured by Race &amp; Ethnicity, Miami-Dade 2018</a:t>
            </a:r>
          </a:p>
        </p:txBody>
      </p:sp>
      <p:sp>
        <p:nvSpPr>
          <p:cNvPr id="9" name="Partial Circle 8">
            <a:extLst>
              <a:ext uri="{FF2B5EF4-FFF2-40B4-BE49-F238E27FC236}">
                <a16:creationId xmlns:a16="http://schemas.microsoft.com/office/drawing/2014/main" id="{FA200864-2AF4-4635-A4F1-410E15C392A9}"/>
              </a:ext>
            </a:extLst>
          </p:cNvPr>
          <p:cNvSpPr/>
          <p:nvPr/>
        </p:nvSpPr>
        <p:spPr>
          <a:xfrm>
            <a:off x="379281" y="1758367"/>
            <a:ext cx="2037901" cy="1812409"/>
          </a:xfrm>
          <a:prstGeom prst="pie">
            <a:avLst>
              <a:gd name="adj1" fmla="val 18995470"/>
              <a:gd name="adj2" fmla="val 1620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 name="TextBox 9">
            <a:extLst>
              <a:ext uri="{FF2B5EF4-FFF2-40B4-BE49-F238E27FC236}">
                <a16:creationId xmlns:a16="http://schemas.microsoft.com/office/drawing/2014/main" id="{8BB3F66A-FCEE-47C9-89EA-AE821A3F59AB}"/>
              </a:ext>
            </a:extLst>
          </p:cNvPr>
          <p:cNvSpPr txBox="1"/>
          <p:nvPr/>
        </p:nvSpPr>
        <p:spPr>
          <a:xfrm>
            <a:off x="802284" y="2590701"/>
            <a:ext cx="1434353" cy="584775"/>
          </a:xfrm>
          <a:prstGeom prst="rect">
            <a:avLst/>
          </a:prstGeom>
          <a:noFill/>
        </p:spPr>
        <p:txBody>
          <a:bodyPr wrap="square" rtlCol="0">
            <a:spAutoFit/>
          </a:bodyPr>
          <a:lstStyle/>
          <a:p>
            <a:pPr algn="ctr"/>
            <a:r>
              <a:rPr lang="en-US" sz="3200" b="1" dirty="0">
                <a:solidFill>
                  <a:schemeClr val="bg1"/>
                </a:solidFill>
              </a:rPr>
              <a:t>84.5 %</a:t>
            </a:r>
          </a:p>
        </p:txBody>
      </p:sp>
      <p:sp>
        <p:nvSpPr>
          <p:cNvPr id="11" name="Partial Circle 10">
            <a:extLst>
              <a:ext uri="{FF2B5EF4-FFF2-40B4-BE49-F238E27FC236}">
                <a16:creationId xmlns:a16="http://schemas.microsoft.com/office/drawing/2014/main" id="{6D5B877F-4AB4-4B7E-A72D-B01CC833A4D6}"/>
              </a:ext>
            </a:extLst>
          </p:cNvPr>
          <p:cNvSpPr/>
          <p:nvPr/>
        </p:nvSpPr>
        <p:spPr>
          <a:xfrm>
            <a:off x="3726938" y="1758367"/>
            <a:ext cx="2037901" cy="1812409"/>
          </a:xfrm>
          <a:prstGeom prst="pie">
            <a:avLst>
              <a:gd name="adj1" fmla="val 20129707"/>
              <a:gd name="adj2" fmla="val 1620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A8FF167-CD81-494A-A93E-F72F7C0551D6}"/>
              </a:ext>
            </a:extLst>
          </p:cNvPr>
          <p:cNvSpPr txBox="1"/>
          <p:nvPr/>
        </p:nvSpPr>
        <p:spPr>
          <a:xfrm>
            <a:off x="4046852" y="2639195"/>
            <a:ext cx="1434353" cy="584775"/>
          </a:xfrm>
          <a:prstGeom prst="rect">
            <a:avLst/>
          </a:prstGeom>
          <a:noFill/>
        </p:spPr>
        <p:txBody>
          <a:bodyPr wrap="square" rtlCol="0">
            <a:spAutoFit/>
          </a:bodyPr>
          <a:lstStyle/>
          <a:p>
            <a:pPr algn="ctr"/>
            <a:r>
              <a:rPr lang="en-US" sz="3200" b="1" dirty="0">
                <a:solidFill>
                  <a:schemeClr val="bg1"/>
                </a:solidFill>
              </a:rPr>
              <a:t>79.8 %</a:t>
            </a:r>
          </a:p>
        </p:txBody>
      </p:sp>
      <p:sp>
        <p:nvSpPr>
          <p:cNvPr id="13" name="Partial Circle 12">
            <a:extLst>
              <a:ext uri="{FF2B5EF4-FFF2-40B4-BE49-F238E27FC236}">
                <a16:creationId xmlns:a16="http://schemas.microsoft.com/office/drawing/2014/main" id="{7B28064E-48D8-42D5-A60F-DDF67CEE3933}"/>
              </a:ext>
            </a:extLst>
          </p:cNvPr>
          <p:cNvSpPr/>
          <p:nvPr/>
        </p:nvSpPr>
        <p:spPr>
          <a:xfrm>
            <a:off x="5598736" y="4101774"/>
            <a:ext cx="2037901" cy="1812409"/>
          </a:xfrm>
          <a:prstGeom prst="pie">
            <a:avLst>
              <a:gd name="adj1" fmla="val 18048837"/>
              <a:gd name="adj2" fmla="val 1620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artial Circle 14">
            <a:extLst>
              <a:ext uri="{FF2B5EF4-FFF2-40B4-BE49-F238E27FC236}">
                <a16:creationId xmlns:a16="http://schemas.microsoft.com/office/drawing/2014/main" id="{D98B89B1-59E4-402D-B44C-C5E7F0598FCC}"/>
              </a:ext>
            </a:extLst>
          </p:cNvPr>
          <p:cNvSpPr/>
          <p:nvPr/>
        </p:nvSpPr>
        <p:spPr>
          <a:xfrm>
            <a:off x="2270128" y="4063389"/>
            <a:ext cx="2037901" cy="1812409"/>
          </a:xfrm>
          <a:prstGeom prst="pie">
            <a:avLst>
              <a:gd name="adj1" fmla="val 20503529"/>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5CB07A87-59CB-408E-A848-5BED3B3CF01E}"/>
              </a:ext>
            </a:extLst>
          </p:cNvPr>
          <p:cNvSpPr txBox="1"/>
          <p:nvPr/>
        </p:nvSpPr>
        <p:spPr>
          <a:xfrm>
            <a:off x="2674081" y="5009633"/>
            <a:ext cx="1434353" cy="584775"/>
          </a:xfrm>
          <a:prstGeom prst="rect">
            <a:avLst/>
          </a:prstGeom>
          <a:noFill/>
        </p:spPr>
        <p:txBody>
          <a:bodyPr wrap="square" rtlCol="0">
            <a:spAutoFit/>
          </a:bodyPr>
          <a:lstStyle/>
          <a:p>
            <a:pPr algn="ctr"/>
            <a:r>
              <a:rPr lang="en-US" sz="3200" b="1" dirty="0"/>
              <a:t>77.6 %</a:t>
            </a:r>
          </a:p>
        </p:txBody>
      </p:sp>
      <p:sp>
        <p:nvSpPr>
          <p:cNvPr id="17" name="Partial Circle 16">
            <a:extLst>
              <a:ext uri="{FF2B5EF4-FFF2-40B4-BE49-F238E27FC236}">
                <a16:creationId xmlns:a16="http://schemas.microsoft.com/office/drawing/2014/main" id="{F9B702A6-BE66-4A51-B612-2DF6D57B077F}"/>
              </a:ext>
            </a:extLst>
          </p:cNvPr>
          <p:cNvSpPr/>
          <p:nvPr/>
        </p:nvSpPr>
        <p:spPr>
          <a:xfrm>
            <a:off x="7043883" y="1745531"/>
            <a:ext cx="2037901" cy="1812409"/>
          </a:xfrm>
          <a:prstGeom prst="pie">
            <a:avLst>
              <a:gd name="adj1" fmla="val 18301843"/>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EBDA6531-DFB6-4A34-8FE4-29F66ECA3549}"/>
              </a:ext>
            </a:extLst>
          </p:cNvPr>
          <p:cNvSpPr txBox="1"/>
          <p:nvPr/>
        </p:nvSpPr>
        <p:spPr>
          <a:xfrm>
            <a:off x="7475850" y="2632398"/>
            <a:ext cx="1434353" cy="584775"/>
          </a:xfrm>
          <a:prstGeom prst="rect">
            <a:avLst/>
          </a:prstGeom>
          <a:noFill/>
        </p:spPr>
        <p:txBody>
          <a:bodyPr wrap="square" rtlCol="0">
            <a:spAutoFit/>
          </a:bodyPr>
          <a:lstStyle/>
          <a:p>
            <a:pPr algn="ctr"/>
            <a:r>
              <a:rPr lang="en-US" sz="3200" b="1" dirty="0">
                <a:solidFill>
                  <a:schemeClr val="bg1"/>
                </a:solidFill>
              </a:rPr>
              <a:t>87.9 %</a:t>
            </a:r>
          </a:p>
        </p:txBody>
      </p:sp>
      <p:sp>
        <p:nvSpPr>
          <p:cNvPr id="19" name="TextBox 18">
            <a:extLst>
              <a:ext uri="{FF2B5EF4-FFF2-40B4-BE49-F238E27FC236}">
                <a16:creationId xmlns:a16="http://schemas.microsoft.com/office/drawing/2014/main" id="{10F55993-9989-4090-9FD5-9514E6542F6E}"/>
              </a:ext>
            </a:extLst>
          </p:cNvPr>
          <p:cNvSpPr txBox="1"/>
          <p:nvPr/>
        </p:nvSpPr>
        <p:spPr>
          <a:xfrm>
            <a:off x="6021738" y="5035738"/>
            <a:ext cx="1434353" cy="584775"/>
          </a:xfrm>
          <a:prstGeom prst="rect">
            <a:avLst/>
          </a:prstGeom>
          <a:noFill/>
        </p:spPr>
        <p:txBody>
          <a:bodyPr wrap="square" rtlCol="0">
            <a:spAutoFit/>
          </a:bodyPr>
          <a:lstStyle/>
          <a:p>
            <a:pPr algn="ctr"/>
            <a:r>
              <a:rPr lang="en-US" sz="3200" b="1" dirty="0">
                <a:solidFill>
                  <a:sysClr val="windowText" lastClr="000000"/>
                </a:solidFill>
              </a:rPr>
              <a:t>89.1 %</a:t>
            </a:r>
          </a:p>
        </p:txBody>
      </p:sp>
      <p:sp>
        <p:nvSpPr>
          <p:cNvPr id="20" name="Partial Circle 19">
            <a:extLst>
              <a:ext uri="{FF2B5EF4-FFF2-40B4-BE49-F238E27FC236}">
                <a16:creationId xmlns:a16="http://schemas.microsoft.com/office/drawing/2014/main" id="{646BC561-DF75-4E9C-926A-1B3CA387F4B4}"/>
              </a:ext>
            </a:extLst>
          </p:cNvPr>
          <p:cNvSpPr/>
          <p:nvPr/>
        </p:nvSpPr>
        <p:spPr>
          <a:xfrm>
            <a:off x="8924271" y="4082724"/>
            <a:ext cx="2037901" cy="1812409"/>
          </a:xfrm>
          <a:prstGeom prst="pie">
            <a:avLst>
              <a:gd name="adj1" fmla="val 19217351"/>
              <a:gd name="adj2" fmla="val 162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1" name="TextBox 20">
            <a:extLst>
              <a:ext uri="{FF2B5EF4-FFF2-40B4-BE49-F238E27FC236}">
                <a16:creationId xmlns:a16="http://schemas.microsoft.com/office/drawing/2014/main" id="{8022C4E1-9CD8-4DCC-9CBC-A0849091D21E}"/>
              </a:ext>
            </a:extLst>
          </p:cNvPr>
          <p:cNvSpPr txBox="1"/>
          <p:nvPr/>
        </p:nvSpPr>
        <p:spPr>
          <a:xfrm>
            <a:off x="9360102" y="5035738"/>
            <a:ext cx="1434353" cy="584775"/>
          </a:xfrm>
          <a:prstGeom prst="rect">
            <a:avLst/>
          </a:prstGeom>
          <a:noFill/>
        </p:spPr>
        <p:txBody>
          <a:bodyPr wrap="square" rtlCol="0">
            <a:spAutoFit/>
          </a:bodyPr>
          <a:lstStyle/>
          <a:p>
            <a:pPr algn="ctr"/>
            <a:r>
              <a:rPr lang="en-US" sz="3200" b="1" dirty="0">
                <a:solidFill>
                  <a:sysClr val="windowText" lastClr="000000"/>
                </a:solidFill>
              </a:rPr>
              <a:t>82.6 %</a:t>
            </a:r>
          </a:p>
        </p:txBody>
      </p:sp>
      <p:sp>
        <p:nvSpPr>
          <p:cNvPr id="22" name="TextBox 21">
            <a:extLst>
              <a:ext uri="{FF2B5EF4-FFF2-40B4-BE49-F238E27FC236}">
                <a16:creationId xmlns:a16="http://schemas.microsoft.com/office/drawing/2014/main" id="{87959768-A3EA-4600-8E4B-B6F56430F8A9}"/>
              </a:ext>
            </a:extLst>
          </p:cNvPr>
          <p:cNvSpPr txBox="1"/>
          <p:nvPr/>
        </p:nvSpPr>
        <p:spPr>
          <a:xfrm>
            <a:off x="667391" y="1399658"/>
            <a:ext cx="1819836" cy="369332"/>
          </a:xfrm>
          <a:prstGeom prst="rect">
            <a:avLst/>
          </a:prstGeom>
          <a:noFill/>
        </p:spPr>
        <p:txBody>
          <a:bodyPr wrap="square" rtlCol="0">
            <a:spAutoFit/>
          </a:bodyPr>
          <a:lstStyle/>
          <a:p>
            <a:r>
              <a:rPr lang="en-US" b="1" dirty="0"/>
              <a:t>WHITE, ALONE</a:t>
            </a:r>
          </a:p>
        </p:txBody>
      </p:sp>
      <p:sp>
        <p:nvSpPr>
          <p:cNvPr id="23" name="TextBox 22">
            <a:extLst>
              <a:ext uri="{FF2B5EF4-FFF2-40B4-BE49-F238E27FC236}">
                <a16:creationId xmlns:a16="http://schemas.microsoft.com/office/drawing/2014/main" id="{B71BCCC6-F066-4C65-8AF6-0CE26756691C}"/>
              </a:ext>
            </a:extLst>
          </p:cNvPr>
          <p:cNvSpPr txBox="1"/>
          <p:nvPr/>
        </p:nvSpPr>
        <p:spPr>
          <a:xfrm>
            <a:off x="3223441" y="1359584"/>
            <a:ext cx="3153775" cy="369332"/>
          </a:xfrm>
          <a:prstGeom prst="rect">
            <a:avLst/>
          </a:prstGeom>
          <a:noFill/>
        </p:spPr>
        <p:txBody>
          <a:bodyPr wrap="square" rtlCol="0">
            <a:spAutoFit/>
          </a:bodyPr>
          <a:lstStyle/>
          <a:p>
            <a:pPr algn="ctr"/>
            <a:r>
              <a:rPr lang="en-US" b="1" dirty="0"/>
              <a:t>BLACK OR AFRICAN AMERICAN</a:t>
            </a:r>
          </a:p>
        </p:txBody>
      </p:sp>
      <p:sp>
        <p:nvSpPr>
          <p:cNvPr id="24" name="TextBox 23">
            <a:extLst>
              <a:ext uri="{FF2B5EF4-FFF2-40B4-BE49-F238E27FC236}">
                <a16:creationId xmlns:a16="http://schemas.microsoft.com/office/drawing/2014/main" id="{FDF78329-D84E-4D67-A326-5CF82AEC9D27}"/>
              </a:ext>
            </a:extLst>
          </p:cNvPr>
          <p:cNvSpPr txBox="1"/>
          <p:nvPr/>
        </p:nvSpPr>
        <p:spPr>
          <a:xfrm>
            <a:off x="6799247" y="1397515"/>
            <a:ext cx="2689411" cy="369332"/>
          </a:xfrm>
          <a:prstGeom prst="rect">
            <a:avLst/>
          </a:prstGeom>
          <a:noFill/>
        </p:spPr>
        <p:txBody>
          <a:bodyPr wrap="square" rtlCol="0">
            <a:spAutoFit/>
          </a:bodyPr>
          <a:lstStyle/>
          <a:p>
            <a:pPr algn="ctr"/>
            <a:r>
              <a:rPr lang="en-US" b="1" dirty="0"/>
              <a:t>ASIAN, ALONE</a:t>
            </a:r>
          </a:p>
        </p:txBody>
      </p:sp>
      <p:sp>
        <p:nvSpPr>
          <p:cNvPr id="25" name="TextBox 24">
            <a:extLst>
              <a:ext uri="{FF2B5EF4-FFF2-40B4-BE49-F238E27FC236}">
                <a16:creationId xmlns:a16="http://schemas.microsoft.com/office/drawing/2014/main" id="{E16BBC93-AE4E-4DA4-8E29-B08F8FD9644B}"/>
              </a:ext>
            </a:extLst>
          </p:cNvPr>
          <p:cNvSpPr txBox="1"/>
          <p:nvPr/>
        </p:nvSpPr>
        <p:spPr>
          <a:xfrm>
            <a:off x="1882075" y="3683656"/>
            <a:ext cx="2689411" cy="369332"/>
          </a:xfrm>
          <a:prstGeom prst="rect">
            <a:avLst/>
          </a:prstGeom>
          <a:noFill/>
        </p:spPr>
        <p:txBody>
          <a:bodyPr wrap="square" rtlCol="0">
            <a:spAutoFit/>
          </a:bodyPr>
          <a:lstStyle/>
          <a:p>
            <a:pPr algn="ctr"/>
            <a:r>
              <a:rPr lang="en-US" b="1" dirty="0"/>
              <a:t>OTHER RACE</a:t>
            </a:r>
          </a:p>
        </p:txBody>
      </p:sp>
      <p:sp>
        <p:nvSpPr>
          <p:cNvPr id="26" name="TextBox 25">
            <a:extLst>
              <a:ext uri="{FF2B5EF4-FFF2-40B4-BE49-F238E27FC236}">
                <a16:creationId xmlns:a16="http://schemas.microsoft.com/office/drawing/2014/main" id="{A71EDDE4-4AFE-4E42-AB10-BE207B7A115B}"/>
              </a:ext>
            </a:extLst>
          </p:cNvPr>
          <p:cNvSpPr txBox="1"/>
          <p:nvPr/>
        </p:nvSpPr>
        <p:spPr>
          <a:xfrm>
            <a:off x="5265122" y="3737530"/>
            <a:ext cx="2689411" cy="369332"/>
          </a:xfrm>
          <a:prstGeom prst="rect">
            <a:avLst/>
          </a:prstGeom>
          <a:noFill/>
        </p:spPr>
        <p:txBody>
          <a:bodyPr wrap="square" rtlCol="0">
            <a:spAutoFit/>
          </a:bodyPr>
          <a:lstStyle/>
          <a:p>
            <a:pPr algn="ctr"/>
            <a:r>
              <a:rPr lang="en-US" b="1" dirty="0"/>
              <a:t>TWO OR MORE RACES</a:t>
            </a:r>
          </a:p>
        </p:txBody>
      </p:sp>
      <p:sp>
        <p:nvSpPr>
          <p:cNvPr id="27" name="TextBox 26">
            <a:extLst>
              <a:ext uri="{FF2B5EF4-FFF2-40B4-BE49-F238E27FC236}">
                <a16:creationId xmlns:a16="http://schemas.microsoft.com/office/drawing/2014/main" id="{7623575B-FB59-45E2-9318-9C4ADD5FE46F}"/>
              </a:ext>
            </a:extLst>
          </p:cNvPr>
          <p:cNvSpPr txBox="1"/>
          <p:nvPr/>
        </p:nvSpPr>
        <p:spPr>
          <a:xfrm>
            <a:off x="8634527" y="3737530"/>
            <a:ext cx="2689411" cy="369332"/>
          </a:xfrm>
          <a:prstGeom prst="rect">
            <a:avLst/>
          </a:prstGeom>
          <a:noFill/>
        </p:spPr>
        <p:txBody>
          <a:bodyPr wrap="square" rtlCol="0">
            <a:spAutoFit/>
          </a:bodyPr>
          <a:lstStyle/>
          <a:p>
            <a:pPr algn="ctr"/>
            <a:r>
              <a:rPr lang="en-US" b="1" dirty="0"/>
              <a:t>LATINO OR HISPANIC</a:t>
            </a:r>
          </a:p>
        </p:txBody>
      </p:sp>
      <p:sp>
        <p:nvSpPr>
          <p:cNvPr id="33" name="TextBox 32">
            <a:extLst>
              <a:ext uri="{FF2B5EF4-FFF2-40B4-BE49-F238E27FC236}">
                <a16:creationId xmlns:a16="http://schemas.microsoft.com/office/drawing/2014/main" id="{2A4BC700-897A-4966-A2A5-1D72E640D60E}"/>
              </a:ext>
            </a:extLst>
          </p:cNvPr>
          <p:cNvSpPr txBox="1"/>
          <p:nvPr/>
        </p:nvSpPr>
        <p:spPr>
          <a:xfrm>
            <a:off x="7636637" y="668645"/>
            <a:ext cx="675899" cy="338554"/>
          </a:xfrm>
          <a:prstGeom prst="rect">
            <a:avLst/>
          </a:prstGeom>
          <a:noFill/>
        </p:spPr>
        <p:txBody>
          <a:bodyPr wrap="square" rtlCol="0">
            <a:spAutoFit/>
          </a:bodyPr>
          <a:lstStyle/>
          <a:p>
            <a:pPr algn="ctr"/>
            <a:r>
              <a:rPr lang="en-US" sz="1600" b="1" dirty="0">
                <a:solidFill>
                  <a:schemeClr val="bg1"/>
                </a:solidFill>
              </a:rPr>
              <a:t>12</a:t>
            </a:r>
          </a:p>
        </p:txBody>
      </p:sp>
    </p:spTree>
    <p:extLst>
      <p:ext uri="{BB962C8B-B14F-4D97-AF65-F5344CB8AC3E}">
        <p14:creationId xmlns:p14="http://schemas.microsoft.com/office/powerpoint/2010/main" val="3122623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0546-A9B2-487D-A0B3-AC97B1218C47}"/>
              </a:ext>
            </a:extLst>
          </p:cNvPr>
          <p:cNvSpPr>
            <a:spLocks noGrp="1"/>
          </p:cNvSpPr>
          <p:nvPr>
            <p:ph type="title"/>
          </p:nvPr>
        </p:nvSpPr>
        <p:spPr/>
        <p:txBody>
          <a:bodyPr>
            <a:normAutofit fontScale="90000"/>
          </a:bodyPr>
          <a:lstStyle/>
          <a:p>
            <a:r>
              <a:rPr lang="en-US" dirty="0">
                <a:solidFill>
                  <a:schemeClr val="bg1"/>
                </a:solidFill>
              </a:rPr>
              <a:t>Map #3: Health Insurance</a:t>
            </a:r>
          </a:p>
        </p:txBody>
      </p:sp>
      <p:sp>
        <p:nvSpPr>
          <p:cNvPr id="14" name="Rectangle 13">
            <a:extLst>
              <a:ext uri="{FF2B5EF4-FFF2-40B4-BE49-F238E27FC236}">
                <a16:creationId xmlns:a16="http://schemas.microsoft.com/office/drawing/2014/main" id="{1779E77C-234B-49CE-938E-AF321DA5940D}"/>
              </a:ext>
            </a:extLst>
          </p:cNvPr>
          <p:cNvSpPr/>
          <p:nvPr/>
        </p:nvSpPr>
        <p:spPr>
          <a:xfrm>
            <a:off x="432000" y="1581835"/>
            <a:ext cx="5321100" cy="1200329"/>
          </a:xfrm>
          <a:prstGeom prst="rect">
            <a:avLst/>
          </a:prstGeom>
        </p:spPr>
        <p:txBody>
          <a:bodyPr wrap="square">
            <a:spAutoFit/>
          </a:bodyPr>
          <a:lstStyle/>
          <a:p>
            <a:r>
              <a:rPr lang="en-US" sz="2400" b="1" dirty="0">
                <a:latin typeface="Arial Narrow" panose="020B0606020202030204" pitchFamily="34" charset="0"/>
                <a:ea typeface="Trebuchet MS" panose="020B0603020202020204" pitchFamily="34" charset="0"/>
                <a:cs typeface="Times New Roman" panose="02020603050405020304" pitchFamily="18" charset="0"/>
              </a:rPr>
              <a:t>Infant Mortality Rate According to Percentage of Residents that are Uninsured</a:t>
            </a:r>
            <a:endParaRPr lang="en-US" sz="2400" dirty="0"/>
          </a:p>
        </p:txBody>
      </p:sp>
      <p:sp>
        <p:nvSpPr>
          <p:cNvPr id="15" name="Rectangle 14">
            <a:extLst>
              <a:ext uri="{FF2B5EF4-FFF2-40B4-BE49-F238E27FC236}">
                <a16:creationId xmlns:a16="http://schemas.microsoft.com/office/drawing/2014/main" id="{B2D20C5E-4D74-40BD-9C34-98C71D723FA3}"/>
              </a:ext>
            </a:extLst>
          </p:cNvPr>
          <p:cNvSpPr/>
          <p:nvPr/>
        </p:nvSpPr>
        <p:spPr>
          <a:xfrm>
            <a:off x="952500" y="2899529"/>
            <a:ext cx="3524250" cy="3139321"/>
          </a:xfrm>
          <a:prstGeom prst="rect">
            <a:avLst/>
          </a:prstGeom>
        </p:spPr>
        <p:txBody>
          <a:bodyPr wrap="square">
            <a:spAutoFit/>
          </a:bodyPr>
          <a:lstStyle/>
          <a:p>
            <a:r>
              <a:rPr lang="en-US" dirty="0"/>
              <a:t>Areas of Concern:</a:t>
            </a:r>
          </a:p>
          <a:p>
            <a:pPr marL="285750" indent="-285750">
              <a:buFont typeface="Arial" panose="020B0604020202020204" pitchFamily="34" charset="0"/>
              <a:buChar char="•"/>
            </a:pPr>
            <a:r>
              <a:rPr lang="en-US" dirty="0"/>
              <a:t>33157 (West Perrine/Cutler Bay </a:t>
            </a:r>
          </a:p>
          <a:p>
            <a:pPr marL="285750" indent="-285750">
              <a:buFont typeface="Arial" panose="020B0604020202020204" pitchFamily="34" charset="0"/>
              <a:buChar char="•"/>
            </a:pPr>
            <a:r>
              <a:rPr lang="en-US" dirty="0"/>
              <a:t>33032(Princeton/</a:t>
            </a:r>
            <a:r>
              <a:rPr lang="en-US" dirty="0" err="1"/>
              <a:t>Naranja</a:t>
            </a:r>
            <a:r>
              <a:rPr lang="en-US" dirty="0"/>
              <a:t>)</a:t>
            </a:r>
          </a:p>
          <a:p>
            <a:pPr marL="285750" indent="-285750">
              <a:buFont typeface="Arial" panose="020B0604020202020204" pitchFamily="34" charset="0"/>
              <a:buChar char="•"/>
            </a:pPr>
            <a:r>
              <a:rPr lang="en-US" dirty="0"/>
              <a:t>33033(Homestead)</a:t>
            </a:r>
          </a:p>
          <a:p>
            <a:pPr marL="285750" indent="-285750">
              <a:buFont typeface="Arial" panose="020B0604020202020204" pitchFamily="34" charset="0"/>
              <a:buChar char="•"/>
            </a:pPr>
            <a:r>
              <a:rPr lang="en-US" dirty="0"/>
              <a:t>33039(Homestead)</a:t>
            </a:r>
          </a:p>
          <a:p>
            <a:pPr marL="285750" indent="-285750">
              <a:buFont typeface="Arial" panose="020B0604020202020204" pitchFamily="34" charset="0"/>
              <a:buChar char="•"/>
            </a:pPr>
            <a:r>
              <a:rPr lang="en-US" dirty="0"/>
              <a:t>33030 (Homestead)</a:t>
            </a:r>
          </a:p>
          <a:p>
            <a:pPr marL="285750" indent="-285750">
              <a:buFont typeface="Arial" panose="020B0604020202020204" pitchFamily="34" charset="0"/>
              <a:buChar char="•"/>
            </a:pPr>
            <a:r>
              <a:rPr lang="en-US" dirty="0"/>
              <a:t>33031 (Redland)</a:t>
            </a:r>
          </a:p>
          <a:p>
            <a:pPr marL="285750" indent="-285750">
              <a:buFont typeface="Arial" panose="020B0604020202020204" pitchFamily="34" charset="0"/>
              <a:buChar char="•"/>
            </a:pPr>
            <a:r>
              <a:rPr lang="en-US" dirty="0"/>
              <a:t>33034 (Florida City)</a:t>
            </a:r>
          </a:p>
          <a:p>
            <a:pPr marL="285750" indent="-285750">
              <a:buFont typeface="Arial" panose="020B0604020202020204" pitchFamily="34" charset="0"/>
              <a:buChar char="•"/>
            </a:pPr>
            <a:r>
              <a:rPr lang="en-US" dirty="0"/>
              <a:t>33170 (</a:t>
            </a:r>
            <a:r>
              <a:rPr lang="en-US" dirty="0" err="1"/>
              <a:t>Goulds</a:t>
            </a:r>
            <a:r>
              <a:rPr lang="en-US" dirty="0"/>
              <a:t>/Princeton)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F3B2E0D-3B52-4778-AF0D-5FCA97F4B181}"/>
              </a:ext>
            </a:extLst>
          </p:cNvPr>
          <p:cNvPicPr/>
          <p:nvPr/>
        </p:nvPicPr>
        <p:blipFill rotWithShape="1">
          <a:blip r:embed="rId3" cstate="screen">
            <a:extLst>
              <a:ext uri="{28A0092B-C50C-407E-A947-70E740481C1C}">
                <a14:useLocalDpi xmlns:a14="http://schemas.microsoft.com/office/drawing/2010/main"/>
              </a:ext>
            </a:extLst>
          </a:blip>
          <a:srcRect l="1865" t="2160" r="1763" b="1130"/>
          <a:stretch/>
        </p:blipFill>
        <p:spPr bwMode="auto">
          <a:xfrm>
            <a:off x="6223749" y="1447446"/>
            <a:ext cx="5753098" cy="459140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92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34DD2D-3971-47FB-8EEB-EB6DC5C22525}"/>
              </a:ext>
            </a:extLst>
          </p:cNvPr>
          <p:cNvSpPr>
            <a:spLocks noGrp="1"/>
          </p:cNvSpPr>
          <p:nvPr>
            <p:ph type="subTitle" idx="1"/>
          </p:nvPr>
        </p:nvSpPr>
        <p:spPr/>
        <p:txBody>
          <a:bodyPr/>
          <a:lstStyle/>
          <a:p>
            <a:pPr algn="ctr"/>
            <a:r>
              <a:rPr lang="en-US" i="0" dirty="0"/>
              <a:t>.</a:t>
            </a:r>
          </a:p>
        </p:txBody>
      </p:sp>
      <p:sp>
        <p:nvSpPr>
          <p:cNvPr id="4" name="Title 3">
            <a:extLst>
              <a:ext uri="{FF2B5EF4-FFF2-40B4-BE49-F238E27FC236}">
                <a16:creationId xmlns:a16="http://schemas.microsoft.com/office/drawing/2014/main" id="{8CC49CBE-3FFF-4CBE-A085-3F51AE53C7D8}"/>
              </a:ext>
            </a:extLst>
          </p:cNvPr>
          <p:cNvSpPr>
            <a:spLocks noGrp="1"/>
          </p:cNvSpPr>
          <p:nvPr>
            <p:ph type="title"/>
          </p:nvPr>
        </p:nvSpPr>
        <p:spPr>
          <a:xfrm>
            <a:off x="6892443" y="1969477"/>
            <a:ext cx="5053936" cy="2006770"/>
          </a:xfrm>
        </p:spPr>
        <p:txBody>
          <a:bodyPr/>
          <a:lstStyle/>
          <a:p>
            <a:pPr algn="ctr"/>
            <a:r>
              <a:rPr lang="en-US" dirty="0"/>
              <a:t>Miami-Dade County</a:t>
            </a:r>
          </a:p>
        </p:txBody>
      </p:sp>
      <p:sp>
        <p:nvSpPr>
          <p:cNvPr id="5" name="TextBox 4">
            <a:extLst>
              <a:ext uri="{FF2B5EF4-FFF2-40B4-BE49-F238E27FC236}">
                <a16:creationId xmlns:a16="http://schemas.microsoft.com/office/drawing/2014/main" id="{63582122-A71B-472D-9264-76A3CDB84759}"/>
              </a:ext>
            </a:extLst>
          </p:cNvPr>
          <p:cNvSpPr txBox="1"/>
          <p:nvPr/>
        </p:nvSpPr>
        <p:spPr>
          <a:xfrm>
            <a:off x="7814729" y="4357220"/>
            <a:ext cx="3209364" cy="523220"/>
          </a:xfrm>
          <a:prstGeom prst="rect">
            <a:avLst/>
          </a:prstGeom>
          <a:noFill/>
        </p:spPr>
        <p:txBody>
          <a:bodyPr wrap="square" rtlCol="0">
            <a:spAutoFit/>
          </a:bodyPr>
          <a:lstStyle/>
          <a:p>
            <a:pPr algn="ctr"/>
            <a:r>
              <a:rPr lang="en-US" sz="2800" b="1" u="sng" dirty="0"/>
              <a:t>2018 Population:</a:t>
            </a:r>
          </a:p>
        </p:txBody>
      </p:sp>
      <p:sp>
        <p:nvSpPr>
          <p:cNvPr id="6" name="TextBox 5">
            <a:extLst>
              <a:ext uri="{FF2B5EF4-FFF2-40B4-BE49-F238E27FC236}">
                <a16:creationId xmlns:a16="http://schemas.microsoft.com/office/drawing/2014/main" id="{05BAF0A5-6C1F-42A8-9A69-7C219935DF62}"/>
              </a:ext>
            </a:extLst>
          </p:cNvPr>
          <p:cNvSpPr txBox="1"/>
          <p:nvPr/>
        </p:nvSpPr>
        <p:spPr>
          <a:xfrm>
            <a:off x="7746313" y="4950859"/>
            <a:ext cx="3209364" cy="523220"/>
          </a:xfrm>
          <a:prstGeom prst="rect">
            <a:avLst/>
          </a:prstGeom>
          <a:noFill/>
        </p:spPr>
        <p:txBody>
          <a:bodyPr wrap="square" rtlCol="0">
            <a:spAutoFit/>
          </a:bodyPr>
          <a:lstStyle/>
          <a:p>
            <a:pPr algn="ctr"/>
            <a:r>
              <a:rPr lang="en-US" sz="2800" b="1" dirty="0"/>
              <a:t>2,738,060</a:t>
            </a:r>
          </a:p>
        </p:txBody>
      </p:sp>
      <p:pic>
        <p:nvPicPr>
          <p:cNvPr id="8" name="Picture 7" descr="A view of a city&#10;&#10;Description automatically generated">
            <a:extLst>
              <a:ext uri="{FF2B5EF4-FFF2-40B4-BE49-F238E27FC236}">
                <a16:creationId xmlns:a16="http://schemas.microsoft.com/office/drawing/2014/main" id="{7DD5A617-46A1-43DA-B72D-D077725558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621" y="1491640"/>
            <a:ext cx="6435918" cy="4497944"/>
          </a:xfrm>
          <a:prstGeom prst="rect">
            <a:avLst/>
          </a:prstGeom>
        </p:spPr>
      </p:pic>
      <p:sp>
        <p:nvSpPr>
          <p:cNvPr id="10" name="TextBox 9">
            <a:extLst>
              <a:ext uri="{FF2B5EF4-FFF2-40B4-BE49-F238E27FC236}">
                <a16:creationId xmlns:a16="http://schemas.microsoft.com/office/drawing/2014/main" id="{D224A562-8365-4D41-B63D-94BAB2E5AAE4}"/>
              </a:ext>
            </a:extLst>
          </p:cNvPr>
          <p:cNvSpPr txBox="1"/>
          <p:nvPr/>
        </p:nvSpPr>
        <p:spPr>
          <a:xfrm>
            <a:off x="9910393" y="4880440"/>
            <a:ext cx="641783" cy="338554"/>
          </a:xfrm>
          <a:prstGeom prst="rect">
            <a:avLst/>
          </a:prstGeom>
          <a:noFill/>
        </p:spPr>
        <p:txBody>
          <a:bodyPr wrap="square" rtlCol="0">
            <a:spAutoFit/>
          </a:bodyPr>
          <a:lstStyle/>
          <a:p>
            <a:pPr algn="ctr"/>
            <a:r>
              <a:rPr lang="en-US" sz="1600" b="1" dirty="0"/>
              <a:t>1</a:t>
            </a:r>
          </a:p>
        </p:txBody>
      </p:sp>
    </p:spTree>
    <p:extLst>
      <p:ext uri="{BB962C8B-B14F-4D97-AF65-F5344CB8AC3E}">
        <p14:creationId xmlns:p14="http://schemas.microsoft.com/office/powerpoint/2010/main" val="354122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82BB9-6EEF-452D-AEBA-3C714E70FD9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93647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51F9-662C-45E5-9C09-CB4E1CFAF75A}"/>
              </a:ext>
            </a:extLst>
          </p:cNvPr>
          <p:cNvSpPr>
            <a:spLocks noGrp="1"/>
          </p:cNvSpPr>
          <p:nvPr>
            <p:ph type="title"/>
          </p:nvPr>
        </p:nvSpPr>
        <p:spPr/>
        <p:txBody>
          <a:bodyPr/>
          <a:lstStyle/>
          <a:p>
            <a:r>
              <a:rPr lang="en-US" dirty="0">
                <a:solidFill>
                  <a:schemeClr val="bg1"/>
                </a:solidFill>
              </a:rPr>
              <a:t>Resources For The Community</a:t>
            </a:r>
          </a:p>
        </p:txBody>
      </p:sp>
      <p:sp>
        <p:nvSpPr>
          <p:cNvPr id="4" name="Content Placeholder 3">
            <a:extLst>
              <a:ext uri="{FF2B5EF4-FFF2-40B4-BE49-F238E27FC236}">
                <a16:creationId xmlns:a16="http://schemas.microsoft.com/office/drawing/2014/main" id="{64721E60-F1C2-44ED-BB4A-6CC9F01D98E2}"/>
              </a:ext>
            </a:extLst>
          </p:cNvPr>
          <p:cNvSpPr>
            <a:spLocks noGrp="1"/>
          </p:cNvSpPr>
          <p:nvPr>
            <p:ph idx="1"/>
          </p:nvPr>
        </p:nvSpPr>
        <p:spPr>
          <a:xfrm>
            <a:off x="429846" y="1398187"/>
            <a:ext cx="11332307" cy="834901"/>
          </a:xfrm>
        </p:spPr>
        <p:txBody>
          <a:bodyPr/>
          <a:lstStyle/>
          <a:p>
            <a:pPr algn="ctr"/>
            <a:r>
              <a:rPr lang="en-US" b="1" dirty="0" err="1"/>
              <a:t>HealthyMiamiDade.Org</a:t>
            </a:r>
            <a:endParaRPr lang="en-US" b="1" dirty="0"/>
          </a:p>
          <a:p>
            <a:pPr algn="ctr"/>
            <a:r>
              <a:rPr lang="en-US" dirty="0"/>
              <a:t>Visit the website to find resources and services near you</a:t>
            </a:r>
          </a:p>
        </p:txBody>
      </p:sp>
      <p:pic>
        <p:nvPicPr>
          <p:cNvPr id="7" name="Picture 6" descr="A screenshot of a cell phone&#10;&#10;Description automatically generated">
            <a:extLst>
              <a:ext uri="{FF2B5EF4-FFF2-40B4-BE49-F238E27FC236}">
                <a16:creationId xmlns:a16="http://schemas.microsoft.com/office/drawing/2014/main" id="{2AFF883C-E52D-4DF2-8A7F-9F6D684EDD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6942" y="2333563"/>
            <a:ext cx="9198116" cy="3821838"/>
          </a:xfrm>
          <a:prstGeom prst="rect">
            <a:avLst/>
          </a:prstGeom>
        </p:spPr>
      </p:pic>
    </p:spTree>
    <p:extLst>
      <p:ext uri="{BB962C8B-B14F-4D97-AF65-F5344CB8AC3E}">
        <p14:creationId xmlns:p14="http://schemas.microsoft.com/office/powerpoint/2010/main" val="163148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DCFB-DD2B-441D-AB97-4E9F147251C6}"/>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C75C429A-54EA-4F79-91BE-74AACAD8D65F}"/>
              </a:ext>
            </a:extLst>
          </p:cNvPr>
          <p:cNvSpPr>
            <a:spLocks noGrp="1"/>
          </p:cNvSpPr>
          <p:nvPr>
            <p:ph idx="1"/>
          </p:nvPr>
        </p:nvSpPr>
        <p:spPr>
          <a:xfrm>
            <a:off x="247650" y="1630362"/>
            <a:ext cx="11944350" cy="4862513"/>
          </a:xfrm>
        </p:spPr>
        <p:txBody>
          <a:bodyPr/>
          <a:lstStyle/>
          <a:p>
            <a:pPr marL="457200" lvl="0" indent="-457200">
              <a:buFont typeface="+mj-lt"/>
              <a:buAutoNum type="arabicPeriod"/>
            </a:pPr>
            <a:r>
              <a:rPr lang="en-US" sz="2000" dirty="0"/>
              <a:t>United States Census Bureau (</a:t>
            </a:r>
            <a:r>
              <a:rPr lang="en-US" sz="2000" dirty="0" err="1"/>
              <a:t>n.d</a:t>
            </a:r>
            <a:r>
              <a:rPr lang="en-US" sz="2000" dirty="0"/>
              <a:t>) </a:t>
            </a:r>
            <a:r>
              <a:rPr lang="en-US" sz="2000" u="sng" dirty="0">
                <a:hlinkClick r:id="rId2"/>
              </a:rPr>
              <a:t>https://www.census.gov/quickfacts/fact/table/miamidadecountyflorida/POP060210</a:t>
            </a:r>
            <a:r>
              <a:rPr lang="en-US" sz="2000" dirty="0"/>
              <a:t> </a:t>
            </a:r>
          </a:p>
          <a:p>
            <a:pPr marL="457200" lvl="0" indent="-457200">
              <a:buFont typeface="+mj-lt"/>
              <a:buAutoNum type="arabicPeriod"/>
            </a:pPr>
            <a:r>
              <a:rPr lang="en-US" sz="2000" dirty="0"/>
              <a:t>Centers for Disease Control and Prevention. (2019). Infant Mortality. </a:t>
            </a:r>
            <a:r>
              <a:rPr lang="en-US" sz="2000" u="sng" dirty="0">
                <a:hlinkClick r:id="rId3"/>
              </a:rPr>
              <a:t>https://www.cdc.gov/reproductivehealth/maternalinfanthealth/infantmortality.htm</a:t>
            </a:r>
            <a:endParaRPr lang="en-US" sz="2000" dirty="0"/>
          </a:p>
          <a:p>
            <a:pPr marL="457200" lvl="0" indent="-457200">
              <a:buFont typeface="+mj-lt"/>
              <a:buAutoNum type="arabicPeriod"/>
            </a:pPr>
            <a:r>
              <a:rPr lang="en-US" sz="2000" dirty="0"/>
              <a:t>Florida Department of Health, Division of Public Health Statistics &amp; Performance Management. (2020) Infant Deaths. </a:t>
            </a:r>
            <a:r>
              <a:rPr lang="en-US" sz="2000" u="sng" dirty="0">
                <a:hlinkClick r:id="rId4"/>
              </a:rPr>
              <a:t>http://www.flhealthcharts.com/charts/DataViewer/InfantDeathViewer/InfantDeathViewer.aspx?indNumber=0053</a:t>
            </a:r>
            <a:endParaRPr lang="en-US" sz="2000" dirty="0"/>
          </a:p>
          <a:p>
            <a:pPr marL="457200" lvl="0" indent="-457200">
              <a:buFont typeface="+mj-lt"/>
              <a:buAutoNum type="arabicPeriod"/>
            </a:pPr>
            <a:r>
              <a:rPr lang="en-US" sz="2000" dirty="0"/>
              <a:t>Centers for Disease Control and Prevention. (2020). Pregnancy Mortality Surveillance System. </a:t>
            </a:r>
            <a:r>
              <a:rPr lang="en-US" sz="2000" u="sng" dirty="0">
                <a:hlinkClick r:id="rId5"/>
              </a:rPr>
              <a:t>https://www.cdc.gov/reproductivehealth/maternal-mortality/pregnancy-mortality-surveillance-system.htm</a:t>
            </a:r>
            <a:endParaRPr lang="en-US" sz="2000" dirty="0"/>
          </a:p>
          <a:p>
            <a:pPr marL="457200" lvl="0" indent="-457200">
              <a:buFont typeface="+mj-lt"/>
              <a:buAutoNum type="arabicPeriod"/>
            </a:pPr>
            <a:r>
              <a:rPr lang="en-US" sz="2000" dirty="0"/>
              <a:t>Florida Department of Health, Division of Public Health Statistics &amp; Performance Management. (2020). Maternal Deaths. </a:t>
            </a:r>
            <a:r>
              <a:rPr lang="en-US" sz="2000" u="sng" dirty="0">
                <a:hlinkClick r:id="rId6"/>
              </a:rPr>
              <a:t>http://www.flhealthcharts.com/charts/DataViewer/InfantDeathViewer/InfantDeathViewer.aspx?indNumber=0392</a:t>
            </a: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24232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DCFB-DD2B-441D-AB97-4E9F147251C6}"/>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C75C429A-54EA-4F79-91BE-74AACAD8D65F}"/>
              </a:ext>
            </a:extLst>
          </p:cNvPr>
          <p:cNvSpPr>
            <a:spLocks noGrp="1"/>
          </p:cNvSpPr>
          <p:nvPr>
            <p:ph idx="1"/>
          </p:nvPr>
        </p:nvSpPr>
        <p:spPr>
          <a:xfrm>
            <a:off x="247650" y="1466850"/>
            <a:ext cx="11944350" cy="4862513"/>
          </a:xfrm>
        </p:spPr>
        <p:txBody>
          <a:bodyPr/>
          <a:lstStyle/>
          <a:p>
            <a:pPr marL="457200" lvl="0" indent="-457200">
              <a:buFont typeface="+mj-lt"/>
              <a:buAutoNum type="arabicPeriod" startAt="6"/>
            </a:pPr>
            <a:r>
              <a:rPr lang="en-US" sz="2000" dirty="0"/>
              <a:t>Health Council of South Florida, Inc. &amp; Florida Department of Health in Miami-Dade County (2020). Environmental public health tracking project. </a:t>
            </a:r>
          </a:p>
          <a:p>
            <a:pPr marL="457200" lvl="0" indent="-457200">
              <a:buFont typeface="+mj-lt"/>
              <a:buAutoNum type="arabicPeriod" startAt="6"/>
            </a:pPr>
            <a:r>
              <a:rPr lang="en-US" sz="2000" dirty="0"/>
              <a:t>Centers for Disease Control and Prevention. (2016). National environmental public health tracking: reproductive and birth outcomes. </a:t>
            </a:r>
            <a:r>
              <a:rPr lang="en-US" sz="2000" u="sng" dirty="0">
                <a:hlinkClick r:id="rId2"/>
              </a:rPr>
              <a:t>https://ephtracking.cdc.gov/showRbInfantMortalityEnv.action</a:t>
            </a:r>
            <a:endParaRPr lang="en-US" sz="2000" dirty="0"/>
          </a:p>
          <a:p>
            <a:pPr marL="457200" lvl="0" indent="-457200">
              <a:buFont typeface="+mj-lt"/>
              <a:buAutoNum type="arabicPeriod" startAt="6"/>
            </a:pPr>
            <a:r>
              <a:rPr lang="en-US" sz="2000" dirty="0"/>
              <a:t>Florida Department of Health, Division of Public Health Statistics &amp; Performance Management. (2020). Births covered by Medicaid. </a:t>
            </a:r>
            <a:r>
              <a:rPr lang="en-US" sz="2000" u="sng" dirty="0">
                <a:hlinkClick r:id="rId3"/>
              </a:rPr>
              <a:t>http://www.flhealthcharts.com/charts/DataViewer/BirthViewer/BirthViewer.aspx?cid=0595</a:t>
            </a:r>
            <a:endParaRPr lang="en-US" sz="2000" dirty="0"/>
          </a:p>
          <a:p>
            <a:pPr marL="457200" lvl="0" indent="-457200">
              <a:buFont typeface="+mj-lt"/>
              <a:buAutoNum type="arabicPeriod" startAt="6"/>
            </a:pPr>
            <a:r>
              <a:rPr lang="en-US" sz="2000" dirty="0"/>
              <a:t>Florida Department of Health, Division of Public Health Statistics &amp; Performance Management. (2020). Births with self-pay for delivery payment source. </a:t>
            </a:r>
            <a:r>
              <a:rPr lang="en-US" sz="2000" u="sng" dirty="0">
                <a:hlinkClick r:id="rId4"/>
              </a:rPr>
              <a:t>http://www.flhealthcharts.com/charts/LoadPage.aspx?l=~/DataViewer/BirthViewer/BirthViewer.aspx?cid=0617</a:t>
            </a:r>
            <a:endParaRPr lang="en-US" sz="2000" dirty="0"/>
          </a:p>
          <a:p>
            <a:pPr marL="457200" lvl="0" indent="-457200">
              <a:buFont typeface="+mj-lt"/>
              <a:buAutoNum type="arabicPeriod" startAt="6"/>
            </a:pPr>
            <a:r>
              <a:rPr lang="en-US" sz="2000" dirty="0"/>
              <a:t>Florida Department of Health, Division of Public Health Statistics &amp; Performance Management. (2020). Births to mothers with no prenatal care. </a:t>
            </a:r>
            <a:r>
              <a:rPr lang="en-US" sz="2000" u="sng" dirty="0">
                <a:hlinkClick r:id="rId5"/>
              </a:rPr>
              <a:t>http://www.flhealthcharts.com/charts/DataViewer/BirthViewer/BirthViewer.aspx?cid=0016</a:t>
            </a:r>
            <a:endParaRPr lang="en-US" sz="2000" dirty="0"/>
          </a:p>
        </p:txBody>
      </p:sp>
    </p:spTree>
    <p:extLst>
      <p:ext uri="{BB962C8B-B14F-4D97-AF65-F5344CB8AC3E}">
        <p14:creationId xmlns:p14="http://schemas.microsoft.com/office/powerpoint/2010/main" val="332708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DCFB-DD2B-441D-AB97-4E9F147251C6}"/>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C75C429A-54EA-4F79-91BE-74AACAD8D65F}"/>
              </a:ext>
            </a:extLst>
          </p:cNvPr>
          <p:cNvSpPr>
            <a:spLocks noGrp="1"/>
          </p:cNvSpPr>
          <p:nvPr>
            <p:ph idx="1"/>
          </p:nvPr>
        </p:nvSpPr>
        <p:spPr>
          <a:xfrm>
            <a:off x="247650" y="1314450"/>
            <a:ext cx="11106150" cy="4862513"/>
          </a:xfrm>
        </p:spPr>
        <p:txBody>
          <a:bodyPr/>
          <a:lstStyle/>
          <a:p>
            <a:pPr marL="457200" lvl="0" indent="-457200">
              <a:buFont typeface="+mj-lt"/>
              <a:buAutoNum type="arabicPeriod" startAt="11"/>
            </a:pPr>
            <a:r>
              <a:rPr lang="en-US" sz="2000" dirty="0"/>
              <a:t>Florida Department of Health, Division of Public Health Statistics &amp; Performance Management. (2020). Births with Adequate Prenatal Care (</a:t>
            </a:r>
            <a:r>
              <a:rPr lang="en-US" sz="2000" dirty="0" err="1"/>
              <a:t>Kotelchuck</a:t>
            </a:r>
            <a:r>
              <a:rPr lang="en-US" sz="2000" dirty="0"/>
              <a:t> index). </a:t>
            </a:r>
            <a:r>
              <a:rPr lang="en-US" sz="2000" u="sng" dirty="0">
                <a:hlinkClick r:id="rId2"/>
              </a:rPr>
              <a:t>http://www.flhealthcharts.com/charts/DataViewer/BirthViewer/BirthViewer.aspx?cid=0615</a:t>
            </a:r>
            <a:endParaRPr lang="en-US" sz="2000" dirty="0"/>
          </a:p>
          <a:p>
            <a:pPr marL="457200" lvl="0" indent="-457200">
              <a:buFont typeface="+mj-lt"/>
              <a:buAutoNum type="arabicPeriod" startAt="11"/>
            </a:pPr>
            <a:r>
              <a:rPr lang="en-US" sz="2000" dirty="0"/>
              <a:t>United States Census Bureau. (</a:t>
            </a:r>
            <a:r>
              <a:rPr lang="en-US" sz="2000" dirty="0" err="1"/>
              <a:t>n.d</a:t>
            </a:r>
            <a:r>
              <a:rPr lang="en-US" sz="2000" dirty="0"/>
              <a:t>). Selected characteristics of health insurance coverage in the united states </a:t>
            </a:r>
            <a:r>
              <a:rPr lang="en-US" sz="2000" u="sng" dirty="0">
                <a:hlinkClick r:id="rId3"/>
              </a:rPr>
              <a:t>https://data.census.gov/cedsci/table?q=miami%20dade%20county%20insurance&amp;g=0500000US12086&amp;tid=ACSST1Y2018.S2701&amp;layer=VT_2018_050_00_PY_D1&amp;vintage=2018&amp;hidePreview=false</a:t>
            </a:r>
            <a:endParaRPr lang="en-US" sz="2000" dirty="0"/>
          </a:p>
        </p:txBody>
      </p:sp>
    </p:spTree>
    <p:extLst>
      <p:ext uri="{BB962C8B-B14F-4D97-AF65-F5344CB8AC3E}">
        <p14:creationId xmlns:p14="http://schemas.microsoft.com/office/powerpoint/2010/main" val="433167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49E0-949D-4340-B8E7-DF99A0F982F7}"/>
              </a:ext>
            </a:extLst>
          </p:cNvPr>
          <p:cNvSpPr>
            <a:spLocks noGrp="1"/>
          </p:cNvSpPr>
          <p:nvPr>
            <p:ph type="ctrTitle"/>
          </p:nvPr>
        </p:nvSpPr>
        <p:spPr/>
        <p:txBody>
          <a:bodyPr/>
          <a:lstStyle/>
          <a:p>
            <a:pPr algn="ctr"/>
            <a:r>
              <a:rPr lang="en-US" dirty="0"/>
              <a:t>Thank You</a:t>
            </a:r>
          </a:p>
        </p:txBody>
      </p:sp>
    </p:spTree>
    <p:extLst>
      <p:ext uri="{BB962C8B-B14F-4D97-AF65-F5344CB8AC3E}">
        <p14:creationId xmlns:p14="http://schemas.microsoft.com/office/powerpoint/2010/main" val="204272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B41B50-F515-42A3-8F1C-7C9BB8E4DE6B}"/>
              </a:ext>
            </a:extLst>
          </p:cNvPr>
          <p:cNvSpPr>
            <a:spLocks noGrp="1"/>
          </p:cNvSpPr>
          <p:nvPr>
            <p:ph type="title"/>
          </p:nvPr>
        </p:nvSpPr>
        <p:spPr>
          <a:xfrm>
            <a:off x="431801" y="175294"/>
            <a:ext cx="10515600" cy="1325563"/>
          </a:xfrm>
        </p:spPr>
        <p:txBody>
          <a:bodyPr/>
          <a:lstStyle/>
          <a:p>
            <a:r>
              <a:rPr lang="en-US" dirty="0">
                <a:solidFill>
                  <a:schemeClr val="bg1"/>
                </a:solidFill>
              </a:rPr>
              <a:t>Demographics	</a:t>
            </a:r>
          </a:p>
        </p:txBody>
      </p:sp>
      <p:sp>
        <p:nvSpPr>
          <p:cNvPr id="6" name="Text Placeholder 5">
            <a:extLst>
              <a:ext uri="{FF2B5EF4-FFF2-40B4-BE49-F238E27FC236}">
                <a16:creationId xmlns:a16="http://schemas.microsoft.com/office/drawing/2014/main" id="{83DEF549-F4E3-4C6A-AF6A-7E30C8CCE674}"/>
              </a:ext>
            </a:extLst>
          </p:cNvPr>
          <p:cNvSpPr>
            <a:spLocks noGrp="1"/>
          </p:cNvSpPr>
          <p:nvPr>
            <p:ph type="body" sz="quarter" idx="32"/>
          </p:nvPr>
        </p:nvSpPr>
        <p:spPr/>
        <p:txBody>
          <a:bodyPr>
            <a:normAutofit fontScale="77500" lnSpcReduction="20000"/>
          </a:bodyPr>
          <a:lstStyle/>
          <a:p>
            <a:r>
              <a:rPr lang="en-US" dirty="0">
                <a:solidFill>
                  <a:schemeClr val="bg1"/>
                </a:solidFill>
              </a:rPr>
              <a:t>Miami-Dade County</a:t>
            </a:r>
          </a:p>
        </p:txBody>
      </p:sp>
      <p:graphicFrame>
        <p:nvGraphicFramePr>
          <p:cNvPr id="10" name="Content Placeholder 9">
            <a:extLst>
              <a:ext uri="{FF2B5EF4-FFF2-40B4-BE49-F238E27FC236}">
                <a16:creationId xmlns:a16="http://schemas.microsoft.com/office/drawing/2014/main" id="{B186071B-756D-473A-8CC2-435180E12E88}"/>
              </a:ext>
            </a:extLst>
          </p:cNvPr>
          <p:cNvGraphicFramePr>
            <a:graphicFrameLocks noGrp="1"/>
          </p:cNvGraphicFramePr>
          <p:nvPr>
            <p:ph idx="1"/>
            <p:extLst>
              <p:ext uri="{D42A27DB-BD31-4B8C-83A1-F6EECF244321}">
                <p14:modId xmlns:p14="http://schemas.microsoft.com/office/powerpoint/2010/main" val="3236949316"/>
              </p:ext>
            </p:extLst>
          </p:nvPr>
        </p:nvGraphicFramePr>
        <p:xfrm>
          <a:off x="1374335" y="1149632"/>
          <a:ext cx="9675586" cy="55330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B74A25C-9A53-40BC-85B4-60AE3D2AF543}"/>
              </a:ext>
            </a:extLst>
          </p:cNvPr>
          <p:cNvSpPr txBox="1"/>
          <p:nvPr/>
        </p:nvSpPr>
        <p:spPr>
          <a:xfrm>
            <a:off x="3198697" y="1450956"/>
            <a:ext cx="641783" cy="338554"/>
          </a:xfrm>
          <a:prstGeom prst="rect">
            <a:avLst/>
          </a:prstGeom>
          <a:noFill/>
        </p:spPr>
        <p:txBody>
          <a:bodyPr wrap="square" rtlCol="0">
            <a:spAutoFit/>
          </a:bodyPr>
          <a:lstStyle/>
          <a:p>
            <a:pPr algn="ctr"/>
            <a:r>
              <a:rPr lang="en-US" sz="1600" b="1" dirty="0"/>
              <a:t>1</a:t>
            </a:r>
          </a:p>
        </p:txBody>
      </p:sp>
      <p:sp>
        <p:nvSpPr>
          <p:cNvPr id="3" name="TextBox 2">
            <a:extLst>
              <a:ext uri="{FF2B5EF4-FFF2-40B4-BE49-F238E27FC236}">
                <a16:creationId xmlns:a16="http://schemas.microsoft.com/office/drawing/2014/main" id="{98FCCD05-D5CF-435B-88AF-9D2BD199414D}"/>
              </a:ext>
            </a:extLst>
          </p:cNvPr>
          <p:cNvSpPr txBox="1"/>
          <p:nvPr/>
        </p:nvSpPr>
        <p:spPr>
          <a:xfrm>
            <a:off x="431801" y="1500857"/>
            <a:ext cx="3061207" cy="369332"/>
          </a:xfrm>
          <a:prstGeom prst="rect">
            <a:avLst/>
          </a:prstGeom>
          <a:noFill/>
        </p:spPr>
        <p:txBody>
          <a:bodyPr wrap="square" rtlCol="0">
            <a:spAutoFit/>
          </a:bodyPr>
          <a:lstStyle/>
          <a:p>
            <a:r>
              <a:rPr lang="en-US" dirty="0">
                <a:solidFill>
                  <a:schemeClr val="bg2">
                    <a:lumMod val="25000"/>
                  </a:schemeClr>
                </a:solidFill>
              </a:rPr>
              <a:t>Race Data Miami-Dade County </a:t>
            </a:r>
          </a:p>
        </p:txBody>
      </p:sp>
    </p:spTree>
    <p:extLst>
      <p:ext uri="{BB962C8B-B14F-4D97-AF65-F5344CB8AC3E}">
        <p14:creationId xmlns:p14="http://schemas.microsoft.com/office/powerpoint/2010/main" val="133172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EF549-F4E3-4C6A-AF6A-7E30C8CCE674}"/>
              </a:ext>
            </a:extLst>
          </p:cNvPr>
          <p:cNvSpPr>
            <a:spLocks noGrp="1"/>
          </p:cNvSpPr>
          <p:nvPr>
            <p:ph type="body" sz="quarter" idx="32"/>
          </p:nvPr>
        </p:nvSpPr>
        <p:spPr/>
        <p:txBody>
          <a:bodyPr>
            <a:normAutofit fontScale="77500" lnSpcReduction="20000"/>
          </a:bodyPr>
          <a:lstStyle/>
          <a:p>
            <a:r>
              <a:rPr lang="en-US" dirty="0">
                <a:solidFill>
                  <a:schemeClr val="bg1"/>
                </a:solidFill>
              </a:rPr>
              <a:t>Miami-Dade County</a:t>
            </a:r>
          </a:p>
        </p:txBody>
      </p:sp>
      <p:graphicFrame>
        <p:nvGraphicFramePr>
          <p:cNvPr id="10" name="Content Placeholder 9">
            <a:extLst>
              <a:ext uri="{FF2B5EF4-FFF2-40B4-BE49-F238E27FC236}">
                <a16:creationId xmlns:a16="http://schemas.microsoft.com/office/drawing/2014/main" id="{B186071B-756D-473A-8CC2-435180E12E88}"/>
              </a:ext>
            </a:extLst>
          </p:cNvPr>
          <p:cNvGraphicFramePr>
            <a:graphicFrameLocks noGrp="1"/>
          </p:cNvGraphicFramePr>
          <p:nvPr>
            <p:ph idx="1"/>
            <p:extLst>
              <p:ext uri="{D42A27DB-BD31-4B8C-83A1-F6EECF244321}">
                <p14:modId xmlns:p14="http://schemas.microsoft.com/office/powerpoint/2010/main" val="2445056645"/>
              </p:ext>
            </p:extLst>
          </p:nvPr>
        </p:nvGraphicFramePr>
        <p:xfrm>
          <a:off x="1850879" y="1005838"/>
          <a:ext cx="9675586" cy="553307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a:extLst>
              <a:ext uri="{FF2B5EF4-FFF2-40B4-BE49-F238E27FC236}">
                <a16:creationId xmlns:a16="http://schemas.microsoft.com/office/drawing/2014/main" id="{9CC7780E-A69F-4A1F-B140-530ABECA040C}"/>
              </a:ext>
            </a:extLst>
          </p:cNvPr>
          <p:cNvSpPr txBox="1">
            <a:spLocks/>
          </p:cNvSpPr>
          <p:nvPr/>
        </p:nvSpPr>
        <p:spPr>
          <a:xfrm>
            <a:off x="431801" y="175294"/>
            <a:ext cx="10515600" cy="1325563"/>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Arial Black" panose="020B0A04020102020204" pitchFamily="34" charset="0"/>
                <a:ea typeface="+mj-ea"/>
                <a:cs typeface="+mj-cs"/>
              </a:defRPr>
            </a:lvl1pPr>
          </a:lstStyle>
          <a:p>
            <a:r>
              <a:rPr lang="en-US">
                <a:solidFill>
                  <a:schemeClr val="bg1"/>
                </a:solidFill>
              </a:rPr>
              <a:t>Demographics	</a:t>
            </a:r>
            <a:endParaRPr lang="en-US" dirty="0">
              <a:solidFill>
                <a:schemeClr val="bg1"/>
              </a:solidFill>
            </a:endParaRPr>
          </a:p>
        </p:txBody>
      </p:sp>
      <p:sp>
        <p:nvSpPr>
          <p:cNvPr id="7" name="TextBox 6">
            <a:extLst>
              <a:ext uri="{FF2B5EF4-FFF2-40B4-BE49-F238E27FC236}">
                <a16:creationId xmlns:a16="http://schemas.microsoft.com/office/drawing/2014/main" id="{EEC04644-4E7E-402A-A37F-01FAB0B51F7A}"/>
              </a:ext>
            </a:extLst>
          </p:cNvPr>
          <p:cNvSpPr txBox="1"/>
          <p:nvPr/>
        </p:nvSpPr>
        <p:spPr>
          <a:xfrm>
            <a:off x="431801" y="1500857"/>
            <a:ext cx="4140199" cy="369332"/>
          </a:xfrm>
          <a:prstGeom prst="rect">
            <a:avLst/>
          </a:prstGeom>
          <a:noFill/>
        </p:spPr>
        <p:txBody>
          <a:bodyPr wrap="square" rtlCol="0">
            <a:spAutoFit/>
          </a:bodyPr>
          <a:lstStyle/>
          <a:p>
            <a:r>
              <a:rPr lang="en-US" dirty="0">
                <a:solidFill>
                  <a:schemeClr val="bg2">
                    <a:lumMod val="25000"/>
                  </a:schemeClr>
                </a:solidFill>
              </a:rPr>
              <a:t>Hispanic Origin Data Miami-Dade County </a:t>
            </a:r>
          </a:p>
        </p:txBody>
      </p:sp>
      <p:sp>
        <p:nvSpPr>
          <p:cNvPr id="9" name="TextBox 8">
            <a:extLst>
              <a:ext uri="{FF2B5EF4-FFF2-40B4-BE49-F238E27FC236}">
                <a16:creationId xmlns:a16="http://schemas.microsoft.com/office/drawing/2014/main" id="{787CD8AD-1F56-4AD0-941B-B70C8721504E}"/>
              </a:ext>
            </a:extLst>
          </p:cNvPr>
          <p:cNvSpPr txBox="1"/>
          <p:nvPr/>
        </p:nvSpPr>
        <p:spPr>
          <a:xfrm>
            <a:off x="4219749" y="1422862"/>
            <a:ext cx="641783" cy="338554"/>
          </a:xfrm>
          <a:prstGeom prst="rect">
            <a:avLst/>
          </a:prstGeom>
          <a:noFill/>
        </p:spPr>
        <p:txBody>
          <a:bodyPr wrap="square" rtlCol="0">
            <a:spAutoFit/>
          </a:bodyPr>
          <a:lstStyle/>
          <a:p>
            <a:pPr algn="ctr"/>
            <a:r>
              <a:rPr lang="en-US" sz="1600" b="1" dirty="0"/>
              <a:t>1</a:t>
            </a:r>
          </a:p>
        </p:txBody>
      </p:sp>
    </p:spTree>
    <p:extLst>
      <p:ext uri="{BB962C8B-B14F-4D97-AF65-F5344CB8AC3E}">
        <p14:creationId xmlns:p14="http://schemas.microsoft.com/office/powerpoint/2010/main" val="281930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60F9D6-EC6F-44E6-B664-02E3DD1559F7}"/>
              </a:ext>
            </a:extLst>
          </p:cNvPr>
          <p:cNvSpPr>
            <a:spLocks noGrp="1"/>
          </p:cNvSpPr>
          <p:nvPr>
            <p:ph type="subTitle" idx="1"/>
          </p:nvPr>
        </p:nvSpPr>
        <p:spPr/>
        <p:txBody>
          <a:bodyPr/>
          <a:lstStyle/>
          <a:p>
            <a:pPr algn="ctr"/>
            <a:r>
              <a:rPr lang="en-US" i="0" dirty="0"/>
              <a:t>In Miami-Dade County</a:t>
            </a:r>
          </a:p>
        </p:txBody>
      </p:sp>
      <p:sp>
        <p:nvSpPr>
          <p:cNvPr id="4" name="Title 3">
            <a:extLst>
              <a:ext uri="{FF2B5EF4-FFF2-40B4-BE49-F238E27FC236}">
                <a16:creationId xmlns:a16="http://schemas.microsoft.com/office/drawing/2014/main" id="{53A2A4BB-C52A-4349-8460-857A188719FF}"/>
              </a:ext>
            </a:extLst>
          </p:cNvPr>
          <p:cNvSpPr>
            <a:spLocks noGrp="1"/>
          </p:cNvSpPr>
          <p:nvPr>
            <p:ph type="title"/>
          </p:nvPr>
        </p:nvSpPr>
        <p:spPr/>
        <p:txBody>
          <a:bodyPr/>
          <a:lstStyle/>
          <a:p>
            <a:r>
              <a:rPr lang="en-US" dirty="0"/>
              <a:t>Infant and Maternal Mortality</a:t>
            </a:r>
          </a:p>
        </p:txBody>
      </p:sp>
      <p:pic>
        <p:nvPicPr>
          <p:cNvPr id="6" name="Picture 5" descr="A person sitting next to a body of water&#10;&#10;Description automatically generated">
            <a:extLst>
              <a:ext uri="{FF2B5EF4-FFF2-40B4-BE49-F238E27FC236}">
                <a16:creationId xmlns:a16="http://schemas.microsoft.com/office/drawing/2014/main" id="{68DD12FE-B540-4C2B-B06C-C170FF611C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536" y="1433535"/>
            <a:ext cx="6018020" cy="4513515"/>
          </a:xfrm>
          <a:prstGeom prst="rect">
            <a:avLst/>
          </a:prstGeom>
        </p:spPr>
      </p:pic>
    </p:spTree>
    <p:extLst>
      <p:ext uri="{BB962C8B-B14F-4D97-AF65-F5344CB8AC3E}">
        <p14:creationId xmlns:p14="http://schemas.microsoft.com/office/powerpoint/2010/main" val="275795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DF05-574B-43C2-9908-9457F53704A0}"/>
              </a:ext>
            </a:extLst>
          </p:cNvPr>
          <p:cNvSpPr>
            <a:spLocks noGrp="1"/>
          </p:cNvSpPr>
          <p:nvPr>
            <p:ph type="title"/>
          </p:nvPr>
        </p:nvSpPr>
        <p:spPr/>
        <p:txBody>
          <a:bodyPr>
            <a:noAutofit/>
          </a:bodyPr>
          <a:lstStyle/>
          <a:p>
            <a:r>
              <a:rPr lang="en-US" dirty="0">
                <a:solidFill>
                  <a:schemeClr val="bg1"/>
                </a:solidFill>
              </a:rPr>
              <a:t>What Is Infant Mortality?</a:t>
            </a:r>
          </a:p>
        </p:txBody>
      </p:sp>
      <p:sp>
        <p:nvSpPr>
          <p:cNvPr id="3" name="Content Placeholder 2">
            <a:extLst>
              <a:ext uri="{FF2B5EF4-FFF2-40B4-BE49-F238E27FC236}">
                <a16:creationId xmlns:a16="http://schemas.microsoft.com/office/drawing/2014/main" id="{1DE5D4C2-8AA0-4256-A8D1-FB2B7EF5F05C}"/>
              </a:ext>
            </a:extLst>
          </p:cNvPr>
          <p:cNvSpPr>
            <a:spLocks noGrp="1"/>
          </p:cNvSpPr>
          <p:nvPr>
            <p:ph idx="1"/>
          </p:nvPr>
        </p:nvSpPr>
        <p:spPr>
          <a:xfrm>
            <a:off x="1497000" y="3300512"/>
            <a:ext cx="9198000" cy="2932722"/>
          </a:xfrm>
        </p:spPr>
        <p:txBody>
          <a:bodyPr/>
          <a:lstStyle/>
          <a:p>
            <a:pPr marL="542925" lvl="2" indent="0">
              <a:buNone/>
            </a:pPr>
            <a:r>
              <a:rPr lang="en-US" sz="2400" dirty="0"/>
              <a:t>Infant Mortality Rate (IMR) is a measure of infant death expressed as the number of deaths per 1,000 live births in a specified period of time. The infant mortality formula is:  </a:t>
            </a:r>
          </a:p>
          <a:p>
            <a:pPr marL="542925" lvl="2" indent="0">
              <a:buNone/>
            </a:pPr>
            <a:endParaRPr lang="en-US" sz="2400" dirty="0"/>
          </a:p>
          <a:p>
            <a:pPr marL="542925" lvl="2" indent="0" algn="ctr">
              <a:buNone/>
            </a:pPr>
            <a:r>
              <a:rPr lang="en-US" sz="2400" dirty="0"/>
              <a:t>Number of infant deaths x 1,000</a:t>
            </a:r>
          </a:p>
          <a:p>
            <a:pPr marL="542925" lvl="2" indent="0" algn="ctr">
              <a:buNone/>
            </a:pPr>
            <a:r>
              <a:rPr lang="en-US" sz="2400" dirty="0"/>
              <a:t>---------------------------------------------</a:t>
            </a:r>
            <a:br>
              <a:rPr lang="en-US" sz="2400" dirty="0"/>
            </a:br>
            <a:r>
              <a:rPr lang="en-US" sz="2400" dirty="0"/>
              <a:t>Number of live births</a:t>
            </a:r>
          </a:p>
          <a:p>
            <a:endParaRPr lang="en-US" sz="3200" dirty="0"/>
          </a:p>
        </p:txBody>
      </p:sp>
      <p:sp>
        <p:nvSpPr>
          <p:cNvPr id="4" name="Rectangle 3">
            <a:extLst>
              <a:ext uri="{FF2B5EF4-FFF2-40B4-BE49-F238E27FC236}">
                <a16:creationId xmlns:a16="http://schemas.microsoft.com/office/drawing/2014/main" id="{0BEA9E56-A6AF-4922-956C-F6FD44B1FE11}"/>
              </a:ext>
            </a:extLst>
          </p:cNvPr>
          <p:cNvSpPr/>
          <p:nvPr/>
        </p:nvSpPr>
        <p:spPr>
          <a:xfrm>
            <a:off x="2678338" y="1757932"/>
            <a:ext cx="6835324" cy="830997"/>
          </a:xfrm>
          <a:prstGeom prst="rect">
            <a:avLst/>
          </a:prstGeom>
          <a:solidFill>
            <a:schemeClr val="accent5">
              <a:lumMod val="40000"/>
              <a:lumOff val="60000"/>
            </a:schemeClr>
          </a:solidFill>
        </p:spPr>
        <p:txBody>
          <a:bodyPr wrap="square">
            <a:spAutoFit/>
          </a:bodyPr>
          <a:lstStyle/>
          <a:p>
            <a:pPr marL="0" lvl="2" algn="ctr"/>
            <a:r>
              <a:rPr lang="en-US" sz="2400" dirty="0"/>
              <a:t>Infant mortality is the death of an infant before their first birthday</a:t>
            </a:r>
          </a:p>
        </p:txBody>
      </p:sp>
      <p:sp>
        <p:nvSpPr>
          <p:cNvPr id="6" name="TextBox 5">
            <a:extLst>
              <a:ext uri="{FF2B5EF4-FFF2-40B4-BE49-F238E27FC236}">
                <a16:creationId xmlns:a16="http://schemas.microsoft.com/office/drawing/2014/main" id="{7814DF0A-7ADB-422E-A8CC-EFFC2732F491}"/>
              </a:ext>
            </a:extLst>
          </p:cNvPr>
          <p:cNvSpPr txBox="1"/>
          <p:nvPr/>
        </p:nvSpPr>
        <p:spPr>
          <a:xfrm>
            <a:off x="9309108" y="1575583"/>
            <a:ext cx="641783" cy="338554"/>
          </a:xfrm>
          <a:prstGeom prst="rect">
            <a:avLst/>
          </a:prstGeom>
          <a:noFill/>
        </p:spPr>
        <p:txBody>
          <a:bodyPr wrap="square" rtlCol="0">
            <a:spAutoFit/>
          </a:bodyPr>
          <a:lstStyle/>
          <a:p>
            <a:pPr algn="ctr"/>
            <a:r>
              <a:rPr lang="en-US" sz="1600" b="1" dirty="0"/>
              <a:t>2</a:t>
            </a:r>
          </a:p>
        </p:txBody>
      </p:sp>
    </p:spTree>
    <p:extLst>
      <p:ext uri="{BB962C8B-B14F-4D97-AF65-F5344CB8AC3E}">
        <p14:creationId xmlns:p14="http://schemas.microsoft.com/office/powerpoint/2010/main" val="12857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323A-F5C9-46D8-B934-7BC3D1A1ABC0}"/>
              </a:ext>
            </a:extLst>
          </p:cNvPr>
          <p:cNvSpPr>
            <a:spLocks noGrp="1"/>
          </p:cNvSpPr>
          <p:nvPr>
            <p:ph type="title"/>
          </p:nvPr>
        </p:nvSpPr>
        <p:spPr>
          <a:xfrm>
            <a:off x="266301" y="301013"/>
            <a:ext cx="9797374" cy="875032"/>
          </a:xfrm>
        </p:spPr>
        <p:txBody>
          <a:bodyPr vert="horz" lIns="91440" tIns="45720" rIns="91440" bIns="45720" rtlCol="0" anchor="b">
            <a:normAutofit/>
          </a:bodyPr>
          <a:lstStyle/>
          <a:p>
            <a:r>
              <a:rPr lang="en-US" sz="4800" b="1" kern="1200" dirty="0">
                <a:solidFill>
                  <a:schemeClr val="bg1"/>
                </a:solidFill>
              </a:rPr>
              <a:t>Why is this important?</a:t>
            </a:r>
          </a:p>
        </p:txBody>
      </p:sp>
      <p:sp>
        <p:nvSpPr>
          <p:cNvPr id="3" name="Content Placeholder 2">
            <a:extLst>
              <a:ext uri="{FF2B5EF4-FFF2-40B4-BE49-F238E27FC236}">
                <a16:creationId xmlns:a16="http://schemas.microsoft.com/office/drawing/2014/main" id="{A6767A93-F60B-4DB5-9156-3A2282DE4922}"/>
              </a:ext>
            </a:extLst>
          </p:cNvPr>
          <p:cNvSpPr>
            <a:spLocks noGrp="1"/>
          </p:cNvSpPr>
          <p:nvPr>
            <p:ph idx="1"/>
          </p:nvPr>
        </p:nvSpPr>
        <p:spPr>
          <a:xfrm>
            <a:off x="786874" y="2092157"/>
            <a:ext cx="3794760" cy="1272831"/>
          </a:xfrm>
        </p:spPr>
        <p:txBody>
          <a:bodyPr vert="horz" lIns="91440" tIns="45720" rIns="91440" bIns="45720" rtlCol="0" anchor="t">
            <a:normAutofit/>
          </a:bodyPr>
          <a:lstStyle/>
          <a:p>
            <a:pPr marL="0" lvl="2" algn="ctr">
              <a:buNone/>
            </a:pPr>
            <a:r>
              <a:rPr lang="en-US" sz="2400" dirty="0"/>
              <a:t>The infant mortality rate is an important marker of the overall health of a society.</a:t>
            </a:r>
          </a:p>
        </p:txBody>
      </p:sp>
      <p:graphicFrame>
        <p:nvGraphicFramePr>
          <p:cNvPr id="51" name="Table 5">
            <a:extLst>
              <a:ext uri="{FF2B5EF4-FFF2-40B4-BE49-F238E27FC236}">
                <a16:creationId xmlns:a16="http://schemas.microsoft.com/office/drawing/2014/main" id="{21036809-E8DC-4302-AE06-A6007FEC6E7D}"/>
              </a:ext>
            </a:extLst>
          </p:cNvPr>
          <p:cNvGraphicFramePr>
            <a:graphicFrameLocks noGrp="1"/>
          </p:cNvGraphicFramePr>
          <p:nvPr>
            <p:extLst>
              <p:ext uri="{D42A27DB-BD31-4B8C-83A1-F6EECF244321}">
                <p14:modId xmlns:p14="http://schemas.microsoft.com/office/powerpoint/2010/main" val="4031838262"/>
              </p:ext>
            </p:extLst>
          </p:nvPr>
        </p:nvGraphicFramePr>
        <p:xfrm>
          <a:off x="5388429" y="2412392"/>
          <a:ext cx="6514410" cy="2590800"/>
        </p:xfrm>
        <a:graphic>
          <a:graphicData uri="http://schemas.openxmlformats.org/drawingml/2006/table">
            <a:tbl>
              <a:tblPr firstRow="1" bandRow="1">
                <a:tableStyleId>{3B4B98B0-60AC-42C2-AFA5-B58CD77FA1E5}</a:tableStyleId>
              </a:tblPr>
              <a:tblGrid>
                <a:gridCol w="2171470">
                  <a:extLst>
                    <a:ext uri="{9D8B030D-6E8A-4147-A177-3AD203B41FA5}">
                      <a16:colId xmlns:a16="http://schemas.microsoft.com/office/drawing/2014/main" val="378029315"/>
                    </a:ext>
                  </a:extLst>
                </a:gridCol>
                <a:gridCol w="2171470">
                  <a:extLst>
                    <a:ext uri="{9D8B030D-6E8A-4147-A177-3AD203B41FA5}">
                      <a16:colId xmlns:a16="http://schemas.microsoft.com/office/drawing/2014/main" val="1607732871"/>
                    </a:ext>
                  </a:extLst>
                </a:gridCol>
                <a:gridCol w="2171470">
                  <a:extLst>
                    <a:ext uri="{9D8B030D-6E8A-4147-A177-3AD203B41FA5}">
                      <a16:colId xmlns:a16="http://schemas.microsoft.com/office/drawing/2014/main" val="2724416438"/>
                    </a:ext>
                  </a:extLst>
                </a:gridCol>
              </a:tblGrid>
              <a:tr h="276364">
                <a:tc>
                  <a:txBody>
                    <a:bodyPr/>
                    <a:lstStyle/>
                    <a:p>
                      <a:endParaRPr lang="en-US" sz="28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800" dirty="0"/>
                        <a:t>Miami-Dade</a:t>
                      </a:r>
                    </a:p>
                  </a:txBody>
                  <a:tcPr anchor="ctr">
                    <a:lnL w="12700" cap="flat" cmpd="sng" algn="ctr">
                      <a:noFill/>
                      <a:prstDash val="solid"/>
                      <a:round/>
                      <a:headEnd type="none" w="med" len="med"/>
                      <a:tailEnd type="none" w="med" len="med"/>
                    </a:lnL>
                  </a:tcPr>
                </a:tc>
                <a:tc>
                  <a:txBody>
                    <a:bodyPr/>
                    <a:lstStyle/>
                    <a:p>
                      <a:pPr algn="ctr"/>
                      <a:r>
                        <a:rPr lang="en-US" sz="2800" dirty="0"/>
                        <a:t>Florida</a:t>
                      </a:r>
                    </a:p>
                  </a:txBody>
                  <a:tcPr anchor="ctr"/>
                </a:tc>
                <a:extLst>
                  <a:ext uri="{0D108BD9-81ED-4DB2-BD59-A6C34878D82A}">
                    <a16:rowId xmlns:a16="http://schemas.microsoft.com/office/drawing/2014/main" val="2588040676"/>
                  </a:ext>
                </a:extLst>
              </a:tr>
              <a:tr h="370840">
                <a:tc>
                  <a:txBody>
                    <a:bodyPr/>
                    <a:lstStyle/>
                    <a:p>
                      <a:pPr algn="ctr"/>
                      <a:r>
                        <a:rPr lang="en-US" sz="2800" b="1" dirty="0"/>
                        <a:t>2015</a:t>
                      </a:r>
                    </a:p>
                  </a:txBody>
                  <a:tcPr>
                    <a:lnR w="12700" cap="flat" cmpd="sng" algn="ctr">
                      <a:solidFill>
                        <a:schemeClr val="tx1"/>
                      </a:solidFill>
                      <a:prstDash val="solid"/>
                      <a:round/>
                      <a:headEnd type="none" w="med" len="med"/>
                      <a:tailEnd type="none" w="med" len="med"/>
                    </a:lnR>
                  </a:tcPr>
                </a:tc>
                <a:tc>
                  <a:txBody>
                    <a:bodyPr/>
                    <a:lstStyle/>
                    <a:p>
                      <a:pPr algn="ctr"/>
                      <a:r>
                        <a:rPr lang="en-US" sz="2800" dirty="0"/>
                        <a:t>4.8</a:t>
                      </a:r>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a:t>6.2</a:t>
                      </a:r>
                    </a:p>
                  </a:txBody>
                  <a:tcPr anchor="ctr"/>
                </a:tc>
                <a:extLst>
                  <a:ext uri="{0D108BD9-81ED-4DB2-BD59-A6C34878D82A}">
                    <a16:rowId xmlns:a16="http://schemas.microsoft.com/office/drawing/2014/main" val="1978478233"/>
                  </a:ext>
                </a:extLst>
              </a:tr>
              <a:tr h="370840">
                <a:tc>
                  <a:txBody>
                    <a:bodyPr/>
                    <a:lstStyle/>
                    <a:p>
                      <a:pPr algn="ctr"/>
                      <a:r>
                        <a:rPr lang="en-US" sz="2800" b="1" dirty="0"/>
                        <a:t>2016</a:t>
                      </a:r>
                    </a:p>
                  </a:txBody>
                  <a:tcPr>
                    <a:lnR w="12700" cap="flat" cmpd="sng" algn="ctr">
                      <a:solidFill>
                        <a:schemeClr val="tx1"/>
                      </a:solidFill>
                      <a:prstDash val="solid"/>
                      <a:round/>
                      <a:headEnd type="none" w="med" len="med"/>
                      <a:tailEnd type="none" w="med" len="med"/>
                    </a:lnR>
                  </a:tcPr>
                </a:tc>
                <a:tc>
                  <a:txBody>
                    <a:bodyPr/>
                    <a:lstStyle/>
                    <a:p>
                      <a:pPr algn="ctr"/>
                      <a:r>
                        <a:rPr lang="en-US" sz="2800" dirty="0"/>
                        <a:t>5.2</a:t>
                      </a:r>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a:t>6.1</a:t>
                      </a:r>
                    </a:p>
                  </a:txBody>
                  <a:tcPr anchor="ctr"/>
                </a:tc>
                <a:extLst>
                  <a:ext uri="{0D108BD9-81ED-4DB2-BD59-A6C34878D82A}">
                    <a16:rowId xmlns:a16="http://schemas.microsoft.com/office/drawing/2014/main" val="1113517312"/>
                  </a:ext>
                </a:extLst>
              </a:tr>
              <a:tr h="370840">
                <a:tc>
                  <a:txBody>
                    <a:bodyPr/>
                    <a:lstStyle/>
                    <a:p>
                      <a:pPr algn="ctr"/>
                      <a:r>
                        <a:rPr lang="en-US" sz="2800" b="1" dirty="0"/>
                        <a:t>2017</a:t>
                      </a:r>
                    </a:p>
                  </a:txBody>
                  <a:tcPr>
                    <a:lnR w="12700" cap="flat" cmpd="sng" algn="ctr">
                      <a:solidFill>
                        <a:schemeClr val="tx1"/>
                      </a:solidFill>
                      <a:prstDash val="solid"/>
                      <a:round/>
                      <a:headEnd type="none" w="med" len="med"/>
                      <a:tailEnd type="none" w="med" len="med"/>
                    </a:lnR>
                  </a:tcPr>
                </a:tc>
                <a:tc>
                  <a:txBody>
                    <a:bodyPr/>
                    <a:lstStyle/>
                    <a:p>
                      <a:pPr algn="ctr"/>
                      <a:r>
                        <a:rPr lang="en-US" sz="2800" dirty="0"/>
                        <a:t>5.1</a:t>
                      </a:r>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a:t>6.1</a:t>
                      </a:r>
                    </a:p>
                  </a:txBody>
                  <a:tcPr anchor="ctr"/>
                </a:tc>
                <a:extLst>
                  <a:ext uri="{0D108BD9-81ED-4DB2-BD59-A6C34878D82A}">
                    <a16:rowId xmlns:a16="http://schemas.microsoft.com/office/drawing/2014/main" val="3663359666"/>
                  </a:ext>
                </a:extLst>
              </a:tr>
              <a:tr h="370840">
                <a:tc>
                  <a:txBody>
                    <a:bodyPr/>
                    <a:lstStyle/>
                    <a:p>
                      <a:pPr algn="ctr"/>
                      <a:r>
                        <a:rPr lang="en-US" sz="2800" b="1" dirty="0"/>
                        <a:t>2018</a:t>
                      </a:r>
                    </a:p>
                  </a:txBody>
                  <a:tcPr>
                    <a:lnR w="12700" cap="flat" cmpd="sng" algn="ctr">
                      <a:solidFill>
                        <a:schemeClr val="tx1"/>
                      </a:solidFill>
                      <a:prstDash val="solid"/>
                      <a:round/>
                      <a:headEnd type="none" w="med" len="med"/>
                      <a:tailEnd type="none" w="med" len="med"/>
                    </a:lnR>
                  </a:tcPr>
                </a:tc>
                <a:tc>
                  <a:txBody>
                    <a:bodyPr/>
                    <a:lstStyle/>
                    <a:p>
                      <a:pPr algn="ctr"/>
                      <a:r>
                        <a:rPr lang="en-US" sz="2800" dirty="0"/>
                        <a:t>4.6</a:t>
                      </a:r>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a:t>6.0</a:t>
                      </a:r>
                    </a:p>
                  </a:txBody>
                  <a:tcPr anchor="ctr"/>
                </a:tc>
                <a:extLst>
                  <a:ext uri="{0D108BD9-81ED-4DB2-BD59-A6C34878D82A}">
                    <a16:rowId xmlns:a16="http://schemas.microsoft.com/office/drawing/2014/main" val="16270558"/>
                  </a:ext>
                </a:extLst>
              </a:tr>
            </a:tbl>
          </a:graphicData>
        </a:graphic>
      </p:graphicFrame>
      <p:sp>
        <p:nvSpPr>
          <p:cNvPr id="52" name="TextBox 51">
            <a:extLst>
              <a:ext uri="{FF2B5EF4-FFF2-40B4-BE49-F238E27FC236}">
                <a16:creationId xmlns:a16="http://schemas.microsoft.com/office/drawing/2014/main" id="{63B57E0C-FD10-4891-A35B-08C1B5FEE585}"/>
              </a:ext>
            </a:extLst>
          </p:cNvPr>
          <p:cNvSpPr txBox="1"/>
          <p:nvPr/>
        </p:nvSpPr>
        <p:spPr>
          <a:xfrm>
            <a:off x="4581634" y="1722825"/>
            <a:ext cx="8127999" cy="369332"/>
          </a:xfrm>
          <a:prstGeom prst="rect">
            <a:avLst/>
          </a:prstGeom>
          <a:noFill/>
        </p:spPr>
        <p:txBody>
          <a:bodyPr wrap="square" rtlCol="0">
            <a:spAutoFit/>
          </a:bodyPr>
          <a:lstStyle/>
          <a:p>
            <a:pPr algn="ctr"/>
            <a:r>
              <a:rPr lang="en-US" b="1" dirty="0"/>
              <a:t>Infant Mortality Rates per 1,000 Live Births, Miami-Dade &amp; Florida:</a:t>
            </a:r>
          </a:p>
        </p:txBody>
      </p:sp>
      <p:sp>
        <p:nvSpPr>
          <p:cNvPr id="53" name="TextBox 52">
            <a:extLst>
              <a:ext uri="{FF2B5EF4-FFF2-40B4-BE49-F238E27FC236}">
                <a16:creationId xmlns:a16="http://schemas.microsoft.com/office/drawing/2014/main" id="{53215E9C-B743-4A07-8938-AAD7019084BD}"/>
              </a:ext>
            </a:extLst>
          </p:cNvPr>
          <p:cNvSpPr txBox="1"/>
          <p:nvPr/>
        </p:nvSpPr>
        <p:spPr>
          <a:xfrm>
            <a:off x="1481898" y="3647619"/>
            <a:ext cx="2279116"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Socioeconomic </a:t>
            </a:r>
          </a:p>
        </p:txBody>
      </p:sp>
      <p:sp>
        <p:nvSpPr>
          <p:cNvPr id="54" name="Rectangle 53">
            <a:extLst>
              <a:ext uri="{FF2B5EF4-FFF2-40B4-BE49-F238E27FC236}">
                <a16:creationId xmlns:a16="http://schemas.microsoft.com/office/drawing/2014/main" id="{4FC6E732-95CC-4911-8C96-459A44C320D6}"/>
              </a:ext>
            </a:extLst>
          </p:cNvPr>
          <p:cNvSpPr/>
          <p:nvPr/>
        </p:nvSpPr>
        <p:spPr>
          <a:xfrm>
            <a:off x="440898" y="4082763"/>
            <a:ext cx="4544133" cy="400110"/>
          </a:xfrm>
          <a:prstGeom prst="rect">
            <a:avLst/>
          </a:prstGeom>
        </p:spPr>
        <p:txBody>
          <a:bodyPr wrap="square">
            <a:spAutoFit/>
          </a:bodyPr>
          <a:lstStyle/>
          <a:p>
            <a:pPr marL="285750" indent="-285750">
              <a:buFont typeface="Wingdings" panose="05000000000000000000" pitchFamily="2" charset="2"/>
              <a:buChar char="v"/>
            </a:pPr>
            <a:r>
              <a:rPr lang="en-US" sz="2000" dirty="0"/>
              <a:t>Availability, access, and quality of care</a:t>
            </a:r>
          </a:p>
        </p:txBody>
      </p:sp>
      <p:sp>
        <p:nvSpPr>
          <p:cNvPr id="55" name="TextBox 54">
            <a:extLst>
              <a:ext uri="{FF2B5EF4-FFF2-40B4-BE49-F238E27FC236}">
                <a16:creationId xmlns:a16="http://schemas.microsoft.com/office/drawing/2014/main" id="{A651B02A-1A46-49E8-A2AF-7D393553DEC8}"/>
              </a:ext>
            </a:extLst>
          </p:cNvPr>
          <p:cNvSpPr txBox="1"/>
          <p:nvPr/>
        </p:nvSpPr>
        <p:spPr>
          <a:xfrm>
            <a:off x="1610344" y="4518521"/>
            <a:ext cx="2279116"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Health equity </a:t>
            </a:r>
          </a:p>
        </p:txBody>
      </p:sp>
      <p:sp>
        <p:nvSpPr>
          <p:cNvPr id="9" name="TextBox 8">
            <a:extLst>
              <a:ext uri="{FF2B5EF4-FFF2-40B4-BE49-F238E27FC236}">
                <a16:creationId xmlns:a16="http://schemas.microsoft.com/office/drawing/2014/main" id="{B7EDA1C1-380E-4065-ADBE-77040AAB9796}"/>
              </a:ext>
            </a:extLst>
          </p:cNvPr>
          <p:cNvSpPr txBox="1"/>
          <p:nvPr/>
        </p:nvSpPr>
        <p:spPr>
          <a:xfrm>
            <a:off x="11523275" y="1577616"/>
            <a:ext cx="641783" cy="338554"/>
          </a:xfrm>
          <a:prstGeom prst="rect">
            <a:avLst/>
          </a:prstGeom>
          <a:noFill/>
        </p:spPr>
        <p:txBody>
          <a:bodyPr wrap="square" rtlCol="0">
            <a:spAutoFit/>
          </a:bodyPr>
          <a:lstStyle/>
          <a:p>
            <a:pPr algn="ctr"/>
            <a:r>
              <a:rPr lang="en-US" sz="1600" b="1" dirty="0"/>
              <a:t>3</a:t>
            </a:r>
          </a:p>
        </p:txBody>
      </p:sp>
    </p:spTree>
    <p:extLst>
      <p:ext uri="{BB962C8B-B14F-4D97-AF65-F5344CB8AC3E}">
        <p14:creationId xmlns:p14="http://schemas.microsoft.com/office/powerpoint/2010/main" val="393110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A288-6B8F-482C-AD81-DF45499FDAAF}"/>
              </a:ext>
            </a:extLst>
          </p:cNvPr>
          <p:cNvSpPr>
            <a:spLocks noGrp="1"/>
          </p:cNvSpPr>
          <p:nvPr>
            <p:ph type="title"/>
          </p:nvPr>
        </p:nvSpPr>
        <p:spPr>
          <a:xfrm>
            <a:off x="318985" y="270408"/>
            <a:ext cx="11076012" cy="832147"/>
          </a:xfrm>
          <a:prstGeom prst="rect">
            <a:avLst/>
          </a:prstGeom>
        </p:spPr>
        <p:txBody>
          <a:bodyPr vert="horz" lIns="91440" tIns="45720" rIns="91440" bIns="45720" rtlCol="0" anchor="b">
            <a:noAutofit/>
          </a:bodyPr>
          <a:lstStyle/>
          <a:p>
            <a:r>
              <a:rPr lang="en-US" kern="1200" dirty="0">
                <a:solidFill>
                  <a:schemeClr val="bg1"/>
                </a:solidFill>
              </a:rPr>
              <a:t>Disparities in infant mortality </a:t>
            </a:r>
          </a:p>
        </p:txBody>
      </p:sp>
      <p:graphicFrame>
        <p:nvGraphicFramePr>
          <p:cNvPr id="7" name="Content Placeholder 3">
            <a:extLst>
              <a:ext uri="{FF2B5EF4-FFF2-40B4-BE49-F238E27FC236}">
                <a16:creationId xmlns:a16="http://schemas.microsoft.com/office/drawing/2014/main" id="{784C9671-02B0-4323-BE94-73542746238B}"/>
              </a:ext>
            </a:extLst>
          </p:cNvPr>
          <p:cNvGraphicFramePr>
            <a:graphicFrameLocks/>
          </p:cNvGraphicFramePr>
          <p:nvPr>
            <p:extLst>
              <p:ext uri="{D42A27DB-BD31-4B8C-83A1-F6EECF244321}">
                <p14:modId xmlns:p14="http://schemas.microsoft.com/office/powerpoint/2010/main" val="124065080"/>
              </p:ext>
            </p:extLst>
          </p:nvPr>
        </p:nvGraphicFramePr>
        <p:xfrm>
          <a:off x="845819" y="1991513"/>
          <a:ext cx="10230457" cy="3458423"/>
        </p:xfrm>
        <a:graphic>
          <a:graphicData uri="http://schemas.openxmlformats.org/drawingml/2006/table">
            <a:tbl>
              <a:tblPr firstRow="1" firstCol="1" bandRow="1">
                <a:tableStyleId>{5C22544A-7EE6-4342-B048-85BDC9FD1C3A}</a:tableStyleId>
              </a:tblPr>
              <a:tblGrid>
                <a:gridCol w="1456119">
                  <a:extLst>
                    <a:ext uri="{9D8B030D-6E8A-4147-A177-3AD203B41FA5}">
                      <a16:colId xmlns:a16="http://schemas.microsoft.com/office/drawing/2014/main" val="1428994714"/>
                    </a:ext>
                  </a:extLst>
                </a:gridCol>
                <a:gridCol w="1981201">
                  <a:extLst>
                    <a:ext uri="{9D8B030D-6E8A-4147-A177-3AD203B41FA5}">
                      <a16:colId xmlns:a16="http://schemas.microsoft.com/office/drawing/2014/main" val="1629571141"/>
                    </a:ext>
                  </a:extLst>
                </a:gridCol>
                <a:gridCol w="2249797">
                  <a:extLst>
                    <a:ext uri="{9D8B030D-6E8A-4147-A177-3AD203B41FA5}">
                      <a16:colId xmlns:a16="http://schemas.microsoft.com/office/drawing/2014/main" val="3063963675"/>
                    </a:ext>
                  </a:extLst>
                </a:gridCol>
                <a:gridCol w="2249797">
                  <a:extLst>
                    <a:ext uri="{9D8B030D-6E8A-4147-A177-3AD203B41FA5}">
                      <a16:colId xmlns:a16="http://schemas.microsoft.com/office/drawing/2014/main" val="1368731362"/>
                    </a:ext>
                  </a:extLst>
                </a:gridCol>
                <a:gridCol w="2293543">
                  <a:extLst>
                    <a:ext uri="{9D8B030D-6E8A-4147-A177-3AD203B41FA5}">
                      <a16:colId xmlns:a16="http://schemas.microsoft.com/office/drawing/2014/main" val="1913496665"/>
                    </a:ext>
                  </a:extLst>
                </a:gridCol>
              </a:tblGrid>
              <a:tr h="600223">
                <a:tc>
                  <a:txBody>
                    <a:bodyPr/>
                    <a:lstStyle/>
                    <a:p>
                      <a:pPr marL="0" marR="0" algn="ctr" fontAlgn="t">
                        <a:lnSpc>
                          <a:spcPts val="1350"/>
                        </a:lnSpc>
                        <a:spcBef>
                          <a:spcPts val="0"/>
                        </a:spcBef>
                        <a:spcAft>
                          <a:spcPts val="0"/>
                        </a:spcAft>
                      </a:pPr>
                      <a:r>
                        <a:rPr lang="en-US" sz="2800" u="none" strike="noStrike" dirty="0">
                          <a:solidFill>
                            <a:sysClr val="windowText" lastClr="000000"/>
                          </a:solidFill>
                          <a:effectLst/>
                        </a:rPr>
                        <a:t> </a:t>
                      </a:r>
                      <a:endParaRPr lang="en-US" sz="2800" b="1" i="0" u="none" strike="noStrike" dirty="0">
                        <a:solidFill>
                          <a:sysClr val="windowText" lastClr="000000"/>
                        </a:solidFill>
                        <a:effectLst/>
                        <a:latin typeface="Arial" panose="020B0604020202020204" pitchFamily="34" charset="0"/>
                      </a:endParaRPr>
                    </a:p>
                  </a:txBody>
                  <a:tcPr marL="242335" marR="181751" marT="121167" marB="121167">
                    <a:noFill/>
                  </a:tcPr>
                </a:tc>
                <a:tc gridSpan="2">
                  <a:txBody>
                    <a:bodyPr/>
                    <a:lstStyle/>
                    <a:p>
                      <a:pPr marL="0" marR="0" algn="ctr" fontAlgn="b">
                        <a:lnSpc>
                          <a:spcPts val="1350"/>
                        </a:lnSpc>
                        <a:spcBef>
                          <a:spcPts val="0"/>
                        </a:spcBef>
                        <a:spcAft>
                          <a:spcPts val="0"/>
                        </a:spcAft>
                      </a:pPr>
                      <a:r>
                        <a:rPr lang="en-US" sz="2800" u="none" strike="noStrike" dirty="0">
                          <a:solidFill>
                            <a:sysClr val="windowText" lastClr="000000"/>
                          </a:solidFill>
                          <a:effectLst/>
                        </a:rPr>
                        <a:t>Miami-Dade</a:t>
                      </a:r>
                      <a:endParaRPr lang="en-US" sz="2800" b="1" i="0" u="none" strike="noStrike" dirty="0">
                        <a:solidFill>
                          <a:sysClr val="windowText" lastClr="000000"/>
                        </a:solidFill>
                        <a:effectLst/>
                        <a:latin typeface="Arial" panose="020B0604020202020204" pitchFamily="34" charset="0"/>
                      </a:endParaRPr>
                    </a:p>
                  </a:txBody>
                  <a:tcPr marL="242335" marR="181751" marT="121167" marB="121167" anchor="ctr">
                    <a:noFill/>
                  </a:tcPr>
                </a:tc>
                <a:tc hMerge="1">
                  <a:txBody>
                    <a:bodyPr/>
                    <a:lstStyle/>
                    <a:p>
                      <a:endParaRPr lang="en-US"/>
                    </a:p>
                  </a:txBody>
                  <a:tcPr/>
                </a:tc>
                <a:tc gridSpan="2">
                  <a:txBody>
                    <a:bodyPr/>
                    <a:lstStyle/>
                    <a:p>
                      <a:pPr marL="0" marR="0" algn="ctr" fontAlgn="b">
                        <a:lnSpc>
                          <a:spcPts val="1350"/>
                        </a:lnSpc>
                        <a:spcBef>
                          <a:spcPts val="0"/>
                        </a:spcBef>
                        <a:spcAft>
                          <a:spcPts val="0"/>
                        </a:spcAft>
                      </a:pPr>
                      <a:r>
                        <a:rPr lang="en-US" sz="2800" u="none" strike="noStrike" dirty="0">
                          <a:solidFill>
                            <a:sysClr val="windowText" lastClr="000000"/>
                          </a:solidFill>
                          <a:effectLst/>
                        </a:rPr>
                        <a:t>Florida</a:t>
                      </a:r>
                      <a:endParaRPr lang="en-US" sz="2800" b="1" i="0" u="none" strike="noStrike" dirty="0">
                        <a:solidFill>
                          <a:sysClr val="windowText" lastClr="000000"/>
                        </a:solidFill>
                        <a:effectLst/>
                        <a:latin typeface="Arial" panose="020B0604020202020204" pitchFamily="34" charset="0"/>
                      </a:endParaRPr>
                    </a:p>
                  </a:txBody>
                  <a:tcPr marL="242335" marR="181751" marT="121167" marB="121167" anchor="ctr">
                    <a:noFill/>
                  </a:tcPr>
                </a:tc>
                <a:tc hMerge="1">
                  <a:txBody>
                    <a:bodyPr/>
                    <a:lstStyle/>
                    <a:p>
                      <a:endParaRPr lang="en-US"/>
                    </a:p>
                  </a:txBody>
                  <a:tcPr/>
                </a:tc>
                <a:extLst>
                  <a:ext uri="{0D108BD9-81ED-4DB2-BD59-A6C34878D82A}">
                    <a16:rowId xmlns:a16="http://schemas.microsoft.com/office/drawing/2014/main" val="3301128902"/>
                  </a:ext>
                </a:extLst>
              </a:tr>
              <a:tr h="565852">
                <a:tc>
                  <a:txBody>
                    <a:bodyPr/>
                    <a:lstStyle/>
                    <a:p>
                      <a:pPr algn="l" fontAlgn="b">
                        <a:lnSpc>
                          <a:spcPct val="107000"/>
                        </a:lnSpc>
                        <a:spcBef>
                          <a:spcPts val="0"/>
                        </a:spcBef>
                        <a:spcAft>
                          <a:spcPts val="0"/>
                        </a:spcAft>
                      </a:pPr>
                      <a:endParaRPr lang="en-US" sz="18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b">
                    <a:noFill/>
                  </a:tcPr>
                </a:tc>
                <a:tc>
                  <a:txBody>
                    <a:bodyPr/>
                    <a:lstStyle/>
                    <a:p>
                      <a:pPr marL="0" marR="0" algn="ctr" fontAlgn="b">
                        <a:lnSpc>
                          <a:spcPts val="1350"/>
                        </a:lnSpc>
                        <a:spcBef>
                          <a:spcPts val="0"/>
                        </a:spcBef>
                        <a:spcAft>
                          <a:spcPts val="0"/>
                        </a:spcAft>
                      </a:pPr>
                      <a:r>
                        <a:rPr lang="en-US" sz="2400" b="1" u="none" strike="noStrike" dirty="0">
                          <a:solidFill>
                            <a:schemeClr val="bg1"/>
                          </a:solidFill>
                          <a:effectLst/>
                        </a:rPr>
                        <a:t>White</a:t>
                      </a:r>
                      <a:endParaRPr lang="en-US" sz="2400" b="1" i="0" u="none" strike="noStrike" dirty="0">
                        <a:solidFill>
                          <a:schemeClr val="bg1"/>
                        </a:solidFill>
                        <a:effectLst/>
                        <a:latin typeface="Arial" panose="020B0604020202020204" pitchFamily="34" charset="0"/>
                      </a:endParaRPr>
                    </a:p>
                  </a:txBody>
                  <a:tcPr marL="242335" marR="181751" marT="121167" marB="121167" anchor="b">
                    <a:solidFill>
                      <a:schemeClr val="accent1"/>
                    </a:solidFill>
                  </a:tcPr>
                </a:tc>
                <a:tc>
                  <a:txBody>
                    <a:bodyPr/>
                    <a:lstStyle/>
                    <a:p>
                      <a:pPr marL="0" marR="0" algn="ctr" fontAlgn="b">
                        <a:lnSpc>
                          <a:spcPts val="1350"/>
                        </a:lnSpc>
                        <a:spcBef>
                          <a:spcPts val="0"/>
                        </a:spcBef>
                        <a:spcAft>
                          <a:spcPts val="0"/>
                        </a:spcAft>
                      </a:pPr>
                      <a:r>
                        <a:rPr lang="en-US" sz="2400" b="1" u="none" strike="noStrike" dirty="0">
                          <a:solidFill>
                            <a:schemeClr val="bg1"/>
                          </a:solidFill>
                          <a:effectLst/>
                        </a:rPr>
                        <a:t>Black</a:t>
                      </a:r>
                      <a:endParaRPr lang="en-US" sz="2400" b="1" i="0" u="none" strike="noStrike" dirty="0">
                        <a:solidFill>
                          <a:schemeClr val="bg1"/>
                        </a:solidFill>
                        <a:effectLst/>
                        <a:latin typeface="Arial" panose="020B0604020202020204" pitchFamily="34" charset="0"/>
                      </a:endParaRPr>
                    </a:p>
                  </a:txBody>
                  <a:tcPr marL="242335" marR="181751" marT="121167" marB="121167" anchor="b">
                    <a:solidFill>
                      <a:schemeClr val="accent1"/>
                    </a:solidFill>
                  </a:tcPr>
                </a:tc>
                <a:tc>
                  <a:txBody>
                    <a:bodyPr/>
                    <a:lstStyle/>
                    <a:p>
                      <a:pPr marL="0" marR="0" algn="ctr" fontAlgn="b">
                        <a:lnSpc>
                          <a:spcPts val="1350"/>
                        </a:lnSpc>
                        <a:spcBef>
                          <a:spcPts val="0"/>
                        </a:spcBef>
                        <a:spcAft>
                          <a:spcPts val="0"/>
                        </a:spcAft>
                      </a:pPr>
                      <a:r>
                        <a:rPr lang="en-US" sz="2400" b="1" u="none" strike="noStrike" dirty="0">
                          <a:solidFill>
                            <a:schemeClr val="bg1"/>
                          </a:solidFill>
                          <a:effectLst/>
                        </a:rPr>
                        <a:t>White</a:t>
                      </a:r>
                      <a:endParaRPr lang="en-US" sz="2400" b="1" i="0" u="none" strike="noStrike" dirty="0">
                        <a:solidFill>
                          <a:schemeClr val="bg1"/>
                        </a:solidFill>
                        <a:effectLst/>
                        <a:latin typeface="Arial" panose="020B0604020202020204" pitchFamily="34" charset="0"/>
                      </a:endParaRPr>
                    </a:p>
                  </a:txBody>
                  <a:tcPr marL="242335" marR="181751" marT="121167" marB="121167" anchor="b">
                    <a:solidFill>
                      <a:schemeClr val="accent1"/>
                    </a:solidFill>
                  </a:tcPr>
                </a:tc>
                <a:tc>
                  <a:txBody>
                    <a:bodyPr/>
                    <a:lstStyle/>
                    <a:p>
                      <a:pPr marL="0" marR="0" algn="ctr" fontAlgn="b">
                        <a:lnSpc>
                          <a:spcPts val="1350"/>
                        </a:lnSpc>
                        <a:spcBef>
                          <a:spcPts val="0"/>
                        </a:spcBef>
                        <a:spcAft>
                          <a:spcPts val="0"/>
                        </a:spcAft>
                      </a:pPr>
                      <a:r>
                        <a:rPr lang="en-US" sz="2400" b="1" u="none" strike="noStrike" dirty="0">
                          <a:solidFill>
                            <a:schemeClr val="bg1"/>
                          </a:solidFill>
                          <a:effectLst/>
                        </a:rPr>
                        <a:t>Black</a:t>
                      </a:r>
                      <a:endParaRPr lang="en-US" sz="2400" b="1" i="0" u="none" strike="noStrike" dirty="0">
                        <a:solidFill>
                          <a:schemeClr val="bg1"/>
                        </a:solidFill>
                        <a:effectLst/>
                        <a:latin typeface="Arial" panose="020B0604020202020204" pitchFamily="34" charset="0"/>
                      </a:endParaRPr>
                    </a:p>
                  </a:txBody>
                  <a:tcPr marL="242335" marR="181751" marT="121167" marB="121167" anchor="b">
                    <a:solidFill>
                      <a:schemeClr val="accent1"/>
                    </a:solidFill>
                  </a:tcPr>
                </a:tc>
                <a:extLst>
                  <a:ext uri="{0D108BD9-81ED-4DB2-BD59-A6C34878D82A}">
                    <a16:rowId xmlns:a16="http://schemas.microsoft.com/office/drawing/2014/main" val="2686147718"/>
                  </a:ext>
                </a:extLst>
              </a:tr>
              <a:tr h="573087">
                <a:tc>
                  <a:txBody>
                    <a:bodyPr/>
                    <a:lstStyle/>
                    <a:p>
                      <a:pPr marL="0" marR="0" algn="ctr" fontAlgn="ctr">
                        <a:lnSpc>
                          <a:spcPts val="1350"/>
                        </a:lnSpc>
                        <a:spcBef>
                          <a:spcPts val="0"/>
                        </a:spcBef>
                        <a:spcAft>
                          <a:spcPts val="0"/>
                        </a:spcAft>
                      </a:pPr>
                      <a:r>
                        <a:rPr lang="en-US" sz="2400" u="none" strike="noStrike" dirty="0">
                          <a:effectLst/>
                        </a:rPr>
                        <a:t>2018</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u="none" strike="noStrike" dirty="0">
                          <a:effectLst/>
                        </a:rPr>
                        <a:t>3.1</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10.8</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tc>
                  <a:txBody>
                    <a:bodyPr/>
                    <a:lstStyle/>
                    <a:p>
                      <a:pPr marL="0" marR="0" algn="ctr" fontAlgn="ctr">
                        <a:lnSpc>
                          <a:spcPts val="1350"/>
                        </a:lnSpc>
                        <a:spcBef>
                          <a:spcPts val="0"/>
                        </a:spcBef>
                        <a:spcAft>
                          <a:spcPts val="0"/>
                        </a:spcAft>
                      </a:pPr>
                      <a:r>
                        <a:rPr lang="en-US" sz="2400" u="none" strike="noStrike" dirty="0">
                          <a:effectLst/>
                        </a:rPr>
                        <a:t>4.3</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11.3</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extLst>
                  <a:ext uri="{0D108BD9-81ED-4DB2-BD59-A6C34878D82A}">
                    <a16:rowId xmlns:a16="http://schemas.microsoft.com/office/drawing/2014/main" val="832006739"/>
                  </a:ext>
                </a:extLst>
              </a:tr>
              <a:tr h="573087">
                <a:tc>
                  <a:txBody>
                    <a:bodyPr/>
                    <a:lstStyle/>
                    <a:p>
                      <a:pPr marL="0" marR="0" algn="ctr" fontAlgn="ctr">
                        <a:lnSpc>
                          <a:spcPts val="1350"/>
                        </a:lnSpc>
                        <a:spcBef>
                          <a:spcPts val="0"/>
                        </a:spcBef>
                        <a:spcAft>
                          <a:spcPts val="0"/>
                        </a:spcAft>
                      </a:pPr>
                      <a:r>
                        <a:rPr lang="en-US" sz="2400" u="none" strike="noStrike" dirty="0">
                          <a:effectLst/>
                        </a:rPr>
                        <a:t>2017</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u="none" strike="noStrike" dirty="0">
                          <a:effectLst/>
                        </a:rPr>
                        <a:t>3.5</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11.5</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tc>
                  <a:txBody>
                    <a:bodyPr/>
                    <a:lstStyle/>
                    <a:p>
                      <a:pPr marL="0" marR="0" algn="ctr" fontAlgn="ctr">
                        <a:lnSpc>
                          <a:spcPts val="1350"/>
                        </a:lnSpc>
                        <a:spcBef>
                          <a:spcPts val="0"/>
                        </a:spcBef>
                        <a:spcAft>
                          <a:spcPts val="0"/>
                        </a:spcAft>
                      </a:pPr>
                      <a:r>
                        <a:rPr lang="en-US" sz="2400" u="none" strike="noStrike" dirty="0">
                          <a:effectLst/>
                        </a:rPr>
                        <a:t>4.4</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10.8</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extLst>
                  <a:ext uri="{0D108BD9-81ED-4DB2-BD59-A6C34878D82A}">
                    <a16:rowId xmlns:a16="http://schemas.microsoft.com/office/drawing/2014/main" val="3652496838"/>
                  </a:ext>
                </a:extLst>
              </a:tr>
              <a:tr h="573087">
                <a:tc>
                  <a:txBody>
                    <a:bodyPr/>
                    <a:lstStyle/>
                    <a:p>
                      <a:pPr marL="0" marR="0" algn="ctr" fontAlgn="ctr">
                        <a:lnSpc>
                          <a:spcPts val="1350"/>
                        </a:lnSpc>
                        <a:spcBef>
                          <a:spcPts val="0"/>
                        </a:spcBef>
                        <a:spcAft>
                          <a:spcPts val="0"/>
                        </a:spcAft>
                      </a:pPr>
                      <a:r>
                        <a:rPr lang="en-US" sz="2400" u="none" strike="noStrike" dirty="0">
                          <a:effectLst/>
                        </a:rPr>
                        <a:t>2016</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u="none" strike="noStrike" dirty="0">
                          <a:effectLst/>
                        </a:rPr>
                        <a:t>3.1</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13.0</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tc>
                  <a:txBody>
                    <a:bodyPr/>
                    <a:lstStyle/>
                    <a:p>
                      <a:pPr marL="0" marR="0" algn="ctr" fontAlgn="ctr">
                        <a:lnSpc>
                          <a:spcPts val="1350"/>
                        </a:lnSpc>
                        <a:spcBef>
                          <a:spcPts val="0"/>
                        </a:spcBef>
                        <a:spcAft>
                          <a:spcPts val="0"/>
                        </a:spcAft>
                      </a:pPr>
                      <a:r>
                        <a:rPr lang="en-US" sz="2400" u="none" strike="noStrike" dirty="0">
                          <a:effectLst/>
                        </a:rPr>
                        <a:t>4.3</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11.6</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extLst>
                  <a:ext uri="{0D108BD9-81ED-4DB2-BD59-A6C34878D82A}">
                    <a16:rowId xmlns:a16="http://schemas.microsoft.com/office/drawing/2014/main" val="1020089706"/>
                  </a:ext>
                </a:extLst>
              </a:tr>
              <a:tr h="573087">
                <a:tc>
                  <a:txBody>
                    <a:bodyPr/>
                    <a:lstStyle/>
                    <a:p>
                      <a:pPr marL="0" marR="0" algn="ctr" fontAlgn="ctr">
                        <a:lnSpc>
                          <a:spcPts val="1350"/>
                        </a:lnSpc>
                        <a:spcBef>
                          <a:spcPts val="0"/>
                        </a:spcBef>
                        <a:spcAft>
                          <a:spcPts val="0"/>
                        </a:spcAft>
                      </a:pPr>
                      <a:r>
                        <a:rPr lang="en-US" sz="2400" u="none" strike="noStrike" dirty="0">
                          <a:effectLst/>
                        </a:rPr>
                        <a:t>2015</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u="none" strike="noStrike" dirty="0">
                          <a:effectLst/>
                        </a:rPr>
                        <a:t>3.4</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8.8</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tc>
                  <a:txBody>
                    <a:bodyPr/>
                    <a:lstStyle/>
                    <a:p>
                      <a:pPr marL="0" marR="0" algn="ctr" fontAlgn="ctr">
                        <a:lnSpc>
                          <a:spcPts val="1350"/>
                        </a:lnSpc>
                        <a:spcBef>
                          <a:spcPts val="0"/>
                        </a:spcBef>
                        <a:spcAft>
                          <a:spcPts val="0"/>
                        </a:spcAft>
                      </a:pPr>
                      <a:r>
                        <a:rPr lang="en-US" sz="2400" u="none" strike="noStrike" dirty="0">
                          <a:effectLst/>
                        </a:rPr>
                        <a:t>4.4</a:t>
                      </a:r>
                      <a:endParaRPr lang="en-US" sz="2400" b="0"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tc>
                <a:tc>
                  <a:txBody>
                    <a:bodyPr/>
                    <a:lstStyle/>
                    <a:p>
                      <a:pPr marL="0" marR="0" algn="ctr" fontAlgn="ctr">
                        <a:lnSpc>
                          <a:spcPts val="1350"/>
                        </a:lnSpc>
                        <a:spcBef>
                          <a:spcPts val="0"/>
                        </a:spcBef>
                        <a:spcAft>
                          <a:spcPts val="0"/>
                        </a:spcAft>
                      </a:pPr>
                      <a:r>
                        <a:rPr lang="en-US" sz="2400" b="1" u="none" strike="noStrike" dirty="0">
                          <a:effectLst/>
                        </a:rPr>
                        <a:t>11.4</a:t>
                      </a:r>
                      <a:endParaRPr lang="en-US" sz="2400" b="1" i="0" u="none" strike="noStrike" dirty="0">
                        <a:solidFill>
                          <a:schemeClr val="tx1">
                            <a:lumMod val="75000"/>
                            <a:lumOff val="25000"/>
                          </a:schemeClr>
                        </a:solidFill>
                        <a:effectLst/>
                        <a:latin typeface="Arial" panose="020B0604020202020204" pitchFamily="34" charset="0"/>
                      </a:endParaRPr>
                    </a:p>
                  </a:txBody>
                  <a:tcPr marL="242335" marR="181751" marT="121167" marB="121167" anchor="ctr">
                    <a:solidFill>
                      <a:schemeClr val="accent4">
                        <a:lumMod val="60000"/>
                        <a:lumOff val="40000"/>
                      </a:schemeClr>
                    </a:solidFill>
                  </a:tcPr>
                </a:tc>
                <a:extLst>
                  <a:ext uri="{0D108BD9-81ED-4DB2-BD59-A6C34878D82A}">
                    <a16:rowId xmlns:a16="http://schemas.microsoft.com/office/drawing/2014/main" val="3861435303"/>
                  </a:ext>
                </a:extLst>
              </a:tr>
            </a:tbl>
          </a:graphicData>
        </a:graphic>
      </p:graphicFrame>
      <p:sp>
        <p:nvSpPr>
          <p:cNvPr id="4" name="TextBox 3">
            <a:extLst>
              <a:ext uri="{FF2B5EF4-FFF2-40B4-BE49-F238E27FC236}">
                <a16:creationId xmlns:a16="http://schemas.microsoft.com/office/drawing/2014/main" id="{9FC53B98-DBEC-4241-ADA3-D716F2CFE9AF}"/>
              </a:ext>
            </a:extLst>
          </p:cNvPr>
          <p:cNvSpPr txBox="1"/>
          <p:nvPr/>
        </p:nvSpPr>
        <p:spPr>
          <a:xfrm>
            <a:off x="9279207" y="1279984"/>
            <a:ext cx="641783" cy="338554"/>
          </a:xfrm>
          <a:prstGeom prst="rect">
            <a:avLst/>
          </a:prstGeom>
          <a:noFill/>
        </p:spPr>
        <p:txBody>
          <a:bodyPr wrap="square" rtlCol="0">
            <a:spAutoFit/>
          </a:bodyPr>
          <a:lstStyle/>
          <a:p>
            <a:pPr algn="ctr"/>
            <a:r>
              <a:rPr lang="en-US" sz="1600" b="1" dirty="0"/>
              <a:t>3</a:t>
            </a:r>
          </a:p>
        </p:txBody>
      </p:sp>
      <p:sp>
        <p:nvSpPr>
          <p:cNvPr id="5" name="TextBox 4">
            <a:extLst>
              <a:ext uri="{FF2B5EF4-FFF2-40B4-BE49-F238E27FC236}">
                <a16:creationId xmlns:a16="http://schemas.microsoft.com/office/drawing/2014/main" id="{4F4743FD-C3CE-459D-AC2F-7E9126D42A0C}"/>
              </a:ext>
            </a:extLst>
          </p:cNvPr>
          <p:cNvSpPr txBox="1"/>
          <p:nvPr/>
        </p:nvSpPr>
        <p:spPr>
          <a:xfrm>
            <a:off x="1897047" y="1408064"/>
            <a:ext cx="8127999" cy="369332"/>
          </a:xfrm>
          <a:prstGeom prst="rect">
            <a:avLst/>
          </a:prstGeom>
          <a:noFill/>
        </p:spPr>
        <p:txBody>
          <a:bodyPr wrap="square" rtlCol="0">
            <a:spAutoFit/>
          </a:bodyPr>
          <a:lstStyle/>
          <a:p>
            <a:pPr algn="ctr"/>
            <a:r>
              <a:rPr lang="en-US" b="1" dirty="0"/>
              <a:t>Infant Mortality Rates per 1,000 Live Births, by Race Miami-Dade &amp; Florida</a:t>
            </a:r>
          </a:p>
        </p:txBody>
      </p:sp>
    </p:spTree>
    <p:extLst>
      <p:ext uri="{BB962C8B-B14F-4D97-AF65-F5344CB8AC3E}">
        <p14:creationId xmlns:p14="http://schemas.microsoft.com/office/powerpoint/2010/main" val="123392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eason xmlns="4370ceee-1a2d-4209-9442-810ef723f156">
      <Value>n/a</Value>
    </Seas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560D98CD72F0469CA16A7CC5735944" ma:contentTypeVersion="13" ma:contentTypeDescription="Create a new document." ma:contentTypeScope="" ma:versionID="951d6bdf037fd005bda3197ea0adbd60">
  <xsd:schema xmlns:xsd="http://www.w3.org/2001/XMLSchema" xmlns:xs="http://www.w3.org/2001/XMLSchema" xmlns:p="http://schemas.microsoft.com/office/2006/metadata/properties" xmlns:ns2="5135d448-7db8-4e87-b24c-bed23cdadd72" xmlns:ns3="http://schemas.microsoft.com/sharepoint/v4" xmlns:ns4="4370ceee-1a2d-4209-9442-810ef723f156" targetNamespace="http://schemas.microsoft.com/office/2006/metadata/properties" ma:root="true" ma:fieldsID="43672f1866f816d6c975586957631e73" ns2:_="" ns3:_="" ns4:_="">
    <xsd:import namespace="5135d448-7db8-4e87-b24c-bed23cdadd72"/>
    <xsd:import namespace="http://schemas.microsoft.com/sharepoint/v4"/>
    <xsd:import namespace="4370ceee-1a2d-4209-9442-810ef723f15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OCR" minOccurs="0"/>
                <xsd:element ref="ns4:Seas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5d448-7db8-4e87-b24c-bed23cdadd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0ceee-1a2d-4209-9442-810ef723f15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Season" ma:index="18" nillable="true" ma:displayName="Season" ma:default="n/a" ma:description="This is for use with the folders in the Toolkits:Campaigns all other items and/or folders should be set to n/a" ma:internalName="Season" ma:requiredMultiChoice="true">
      <xsd:complexType>
        <xsd:complexContent>
          <xsd:extension base="dms:MultiChoice">
            <xsd:sequence>
              <xsd:element name="Value" maxOccurs="unbounded" minOccurs="0" nillable="true">
                <xsd:simpleType>
                  <xsd:restriction base="dms:Choice">
                    <xsd:enumeration value="winter"/>
                    <xsd:enumeration value="spring"/>
                    <xsd:enumeration value="summer"/>
                    <xsd:enumeration value="autumn"/>
                    <xsd:enumeration value="n/a"/>
                  </xsd:restriction>
                </xsd:simpleType>
              </xsd:element>
            </xsd:sequence>
          </xsd:extension>
        </xsd:complexContent>
      </xsd:complex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5F5522-9C9E-4373-9706-AE416C12499D}">
  <ds:schemaRefs>
    <ds:schemaRef ds:uri="http://schemas.microsoft.com/sharepoint/v3/contenttype/forms"/>
  </ds:schemaRefs>
</ds:datastoreItem>
</file>

<file path=customXml/itemProps2.xml><?xml version="1.0" encoding="utf-8"?>
<ds:datastoreItem xmlns:ds="http://schemas.openxmlformats.org/officeDocument/2006/customXml" ds:itemID="{B377DC1F-5DBD-4DD5-B036-381D66BEB518}">
  <ds:schemaRefs>
    <ds:schemaRef ds:uri="http://schemas.microsoft.com/office/2006/metadata/properties"/>
    <ds:schemaRef ds:uri="http://schemas.microsoft.com/office/infopath/2007/PartnerControls"/>
    <ds:schemaRef ds:uri="http://schemas.microsoft.com/sharepoint/v4"/>
    <ds:schemaRef ds:uri="4370ceee-1a2d-4209-9442-810ef723f156"/>
  </ds:schemaRefs>
</ds:datastoreItem>
</file>

<file path=customXml/itemProps3.xml><?xml version="1.0" encoding="utf-8"?>
<ds:datastoreItem xmlns:ds="http://schemas.openxmlformats.org/officeDocument/2006/customXml" ds:itemID="{1AC7D3C7-13A0-483E-8FA0-415EED61B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5d448-7db8-4e87-b24c-bed23cdadd72"/>
    <ds:schemaRef ds:uri="http://schemas.microsoft.com/sharepoint/v4"/>
    <ds:schemaRef ds:uri="4370ceee-1a2d-4209-9442-810ef723f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TotalTime>
  <Words>4486</Words>
  <Application>Microsoft Office PowerPoint</Application>
  <PresentationFormat>Widescreen</PresentationFormat>
  <Paragraphs>515</Paragraphs>
  <Slides>35</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Arial Black</vt:lpstr>
      <vt:lpstr>Arial Narrow</vt:lpstr>
      <vt:lpstr>Calibri</vt:lpstr>
      <vt:lpstr>Calibri Light</vt:lpstr>
      <vt:lpstr>Franklin Gothic Demi</vt:lpstr>
      <vt:lpstr>Times New Roman</vt:lpstr>
      <vt:lpstr>Trebuchet MS</vt:lpstr>
      <vt:lpstr>Wingdings</vt:lpstr>
      <vt:lpstr>Office Theme</vt:lpstr>
      <vt:lpstr>Custom Design</vt:lpstr>
      <vt:lpstr>1_Office Theme</vt:lpstr>
      <vt:lpstr>PowerPoint Presentation</vt:lpstr>
      <vt:lpstr>What Is Included:</vt:lpstr>
      <vt:lpstr>Miami-Dade County</vt:lpstr>
      <vt:lpstr>Demographics </vt:lpstr>
      <vt:lpstr>PowerPoint Presentation</vt:lpstr>
      <vt:lpstr>Infant and Maternal Mortality</vt:lpstr>
      <vt:lpstr>What Is Infant Mortality?</vt:lpstr>
      <vt:lpstr>Why is this important?</vt:lpstr>
      <vt:lpstr>Disparities in infant mortality </vt:lpstr>
      <vt:lpstr>Disparities in infant mortality </vt:lpstr>
      <vt:lpstr>Causes Of Infant Mortality</vt:lpstr>
      <vt:lpstr>PowerPoint Presentation</vt:lpstr>
      <vt:lpstr>What is Maternal Mortality? </vt:lpstr>
      <vt:lpstr>Why Is This Important?</vt:lpstr>
      <vt:lpstr>Disparities In Maternal Mortality</vt:lpstr>
      <vt:lpstr>PowerPoint Presentation</vt:lpstr>
      <vt:lpstr>Causes of Maternal Mortality</vt:lpstr>
      <vt:lpstr>The Environment &amp; Social Determinants </vt:lpstr>
      <vt:lpstr>Pre-term Births</vt:lpstr>
      <vt:lpstr>Poverty Level</vt:lpstr>
      <vt:lpstr>Map #1: Poverty Level</vt:lpstr>
      <vt:lpstr>PowerPoint Presentation</vt:lpstr>
      <vt:lpstr>Air Quality - Health Outcomes</vt:lpstr>
      <vt:lpstr>Air Quality - Particulate Matter</vt:lpstr>
      <vt:lpstr>Map #2: Proximity To Roadway</vt:lpstr>
      <vt:lpstr>PowerPoint Presentation</vt:lpstr>
      <vt:lpstr>Health Insurance</vt:lpstr>
      <vt:lpstr>Percentage Of Insured by Race &amp; Ethnicity, Miami-Dade 2018</vt:lpstr>
      <vt:lpstr>Map #3: Health Insurance</vt:lpstr>
      <vt:lpstr>PowerPoint Presentation</vt:lpstr>
      <vt:lpstr>Resources For The Community</vt:lpstr>
      <vt:lpstr>References</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Mcdaniel, Bryanna M</dc:creator>
  <cp:lastModifiedBy>Ward, Robert J</cp:lastModifiedBy>
  <cp:revision>4</cp:revision>
  <dcterms:created xsi:type="dcterms:W3CDTF">2020-06-19T13:03:28Z</dcterms:created>
  <dcterms:modified xsi:type="dcterms:W3CDTF">2020-06-22T18:42:45Z</dcterms:modified>
</cp:coreProperties>
</file>